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63" r:id="rId2"/>
    <p:sldMasterId id="2147483670" r:id="rId3"/>
    <p:sldMasterId id="2147483677" r:id="rId4"/>
    <p:sldMasterId id="2147483671" r:id="rId5"/>
  </p:sldMasterIdLst>
  <p:notesMasterIdLst>
    <p:notesMasterId r:id="rId52"/>
  </p:notesMasterIdLst>
  <p:sldIdLst>
    <p:sldId id="295" r:id="rId6"/>
    <p:sldId id="296" r:id="rId7"/>
    <p:sldId id="33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38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39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41" r:id="rId47"/>
    <p:sldId id="340" r:id="rId48"/>
    <p:sldId id="334" r:id="rId49"/>
    <p:sldId id="335" r:id="rId50"/>
    <p:sldId id="336" r:id="rId5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0">
          <p15:clr>
            <a:srgbClr val="A4A3A4"/>
          </p15:clr>
        </p15:guide>
        <p15:guide id="2" pos="303">
          <p15:clr>
            <a:srgbClr val="A4A3A4"/>
          </p15:clr>
        </p15:guide>
        <p15:guide id="3" pos="5937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 pos="28">
          <p15:clr>
            <a:srgbClr val="A4A3A4"/>
          </p15:clr>
        </p15:guide>
        <p15:guide id="7" orient="horz" pos="1026">
          <p15:clr>
            <a:srgbClr val="A4A3A4"/>
          </p15:clr>
        </p15:guide>
        <p15:guide id="8" orient="horz" pos="1185">
          <p15:clr>
            <a:srgbClr val="A4A3A4"/>
          </p15:clr>
        </p15:guide>
        <p15:guide id="9" orient="horz" pos="4065">
          <p15:clr>
            <a:srgbClr val="A4A3A4"/>
          </p15:clr>
        </p15:guide>
        <p15:guide id="10" pos="308">
          <p15:clr>
            <a:srgbClr val="A4A3A4"/>
          </p15:clr>
        </p15:guide>
        <p15:guide id="11" pos="3120">
          <p15:clr>
            <a:srgbClr val="A4A3A4"/>
          </p15:clr>
        </p15:guide>
        <p15:guide id="12" pos="4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1C4DD"/>
    <a:srgbClr val="4D85C5"/>
    <a:srgbClr val="939598"/>
    <a:srgbClr val="494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8" autoAdjust="0"/>
    <p:restoredTop sz="94673" autoAdjust="0"/>
  </p:normalViewPr>
  <p:slideViewPr>
    <p:cSldViewPr>
      <p:cViewPr varScale="1">
        <p:scale>
          <a:sx n="83" d="100"/>
          <a:sy n="83" d="100"/>
        </p:scale>
        <p:origin x="1406" y="72"/>
      </p:cViewPr>
      <p:guideLst>
        <p:guide orient="horz" pos="4170"/>
        <p:guide pos="303"/>
        <p:guide pos="5937"/>
        <p:guide orient="horz" pos="663"/>
        <p:guide orient="horz" pos="2160"/>
        <p:guide orient="horz" pos="28"/>
        <p:guide orient="horz" pos="1026"/>
        <p:guide orient="horz" pos="1185"/>
        <p:guide orient="horz" pos="4065"/>
        <p:guide pos="308"/>
        <p:guide pos="3120"/>
        <p:guide pos="4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1254" y="-12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D126458-5D9C-48E7-A1E7-AEEB690FD8BA}" type="datetimeFigureOut">
              <a:rPr lang="ko-KR" altLang="en-US" smtClean="0"/>
              <a:pPr/>
              <a:t>2019-05-25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E7E5697F-4F22-43B7-858C-52327A92232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7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595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22920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21079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11257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01540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049025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532269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46788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33757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84729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421225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893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81554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49783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99920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035322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47669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117041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451151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54866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870455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72140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556435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330554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475411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051199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051199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051199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942505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673241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53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421098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4077738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1752721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3129526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41269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59640" y="4343400"/>
            <a:ext cx="4968690" cy="4114800"/>
          </a:xfrm>
          <a:ln w="3175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코드 및 해설</a:t>
            </a:r>
            <a:r>
              <a:rPr lang="en-US" altLang="ko-KR" sz="1000" dirty="0"/>
              <a:t>)</a:t>
            </a:r>
            <a:r>
              <a:rPr lang="ko-KR" altLang="en-US" sz="1000" dirty="0"/>
              <a:t>은 슬라이드 노트에 표현한다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1,.1 </a:t>
            </a:r>
            <a:r>
              <a:rPr lang="ko-KR" altLang="en-US" sz="1000" dirty="0"/>
              <a:t>벡터</a:t>
            </a:r>
            <a:r>
              <a:rPr lang="en-US" altLang="ko-KR" sz="1000" dirty="0"/>
              <a:t>(Vector)</a:t>
            </a:r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벡터를 구성하는 모든 성분은 같은 타입이어야 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실수</a:t>
            </a:r>
            <a:r>
              <a:rPr lang="en-US" altLang="ko-KR" sz="1000" dirty="0">
                <a:effectLst/>
              </a:rPr>
              <a:t>(double), </a:t>
            </a:r>
            <a:r>
              <a:rPr lang="ko-KR" altLang="en-US" sz="1000" dirty="0">
                <a:effectLst/>
              </a:rPr>
              <a:t>정수</a:t>
            </a:r>
            <a:r>
              <a:rPr lang="en-US" altLang="ko-KR" sz="1000" dirty="0">
                <a:effectLst/>
              </a:rPr>
              <a:t>(integer), </a:t>
            </a:r>
            <a:r>
              <a:rPr lang="ko-KR" altLang="en-US" sz="1000" dirty="0">
                <a:effectLst/>
              </a:rPr>
              <a:t>문자열</a:t>
            </a:r>
            <a:r>
              <a:rPr lang="en-US" altLang="ko-KR" sz="1000" dirty="0">
                <a:effectLst/>
              </a:rPr>
              <a:t>(string), </a:t>
            </a:r>
            <a:r>
              <a:rPr lang="ko-KR" altLang="en-US" sz="1000" dirty="0">
                <a:effectLst/>
              </a:rPr>
              <a:t>논리값</a:t>
            </a:r>
            <a:r>
              <a:rPr lang="en-US" altLang="ko-KR" sz="1000" dirty="0">
                <a:effectLst/>
              </a:rPr>
              <a:t>(logical) </a:t>
            </a:r>
            <a:r>
              <a:rPr lang="ko-KR" altLang="en-US" sz="1000" dirty="0">
                <a:effectLst/>
              </a:rPr>
              <a:t>등으로 구성할 수 있다</a:t>
            </a:r>
            <a:r>
              <a:rPr lang="en-US" altLang="ko-KR" sz="1000" dirty="0">
                <a:effectLst/>
              </a:rPr>
              <a:t>. </a:t>
            </a: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  <a:p>
            <a:r>
              <a:rPr lang="ko-KR" altLang="en-US" sz="1000" dirty="0">
                <a:effectLst/>
              </a:rPr>
              <a:t>벡터의 각 성분은 위치에 따라 인덱싱한다</a:t>
            </a:r>
            <a:r>
              <a:rPr lang="en-US" altLang="ko-KR" sz="1000" dirty="0">
                <a:effectLst/>
              </a:rPr>
              <a:t>.R</a:t>
            </a:r>
            <a:r>
              <a:rPr lang="ko-KR" altLang="en-US" sz="1000" dirty="0">
                <a:effectLst/>
              </a:rPr>
              <a:t>에서 인덱싱은 </a:t>
            </a:r>
            <a:r>
              <a:rPr lang="en-US" altLang="ko-KR" sz="1000" dirty="0">
                <a:effectLst/>
              </a:rPr>
              <a:t>[]</a:t>
            </a:r>
            <a:r>
              <a:rPr lang="ko-KR" altLang="en-US" sz="1000" dirty="0">
                <a:effectLst/>
              </a:rPr>
              <a:t>를 이용한다</a:t>
            </a:r>
            <a:r>
              <a:rPr lang="en-US" altLang="ko-KR" sz="1000" dirty="0">
                <a:effectLst/>
              </a:rPr>
              <a:t>.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여러 성분을 동시에 인덱싱해서 벡터의 일부를 추출해 부분 벡터를 만드는 것도 가능하다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effectLst/>
              </a:rPr>
              <a:t>벡터의 성분은 숫자로 된 인덱스 대신 이름을 가질 수 있다</a:t>
            </a:r>
            <a:r>
              <a:rPr lang="en-US" altLang="ko-KR" sz="1000" dirty="0">
                <a:effectLst/>
              </a:rPr>
              <a:t>.</a:t>
            </a:r>
          </a:p>
          <a:p>
            <a:endParaRPr lang="en-US" altLang="ko-KR" sz="1000" dirty="0"/>
          </a:p>
          <a:p>
            <a:endParaRPr lang="en-US" altLang="ko-KR" sz="1000" dirty="0">
              <a:effectLst/>
            </a:endParaRPr>
          </a:p>
          <a:p>
            <a:endParaRPr lang="en-US" altLang="ko-KR" sz="1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5697F-4F22-43B7-858C-52327A922326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2670" y="5241110"/>
            <a:ext cx="4536630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 &lt;- c(1, 2.5, 3.2)		 # double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y &lt;- c(1L, 2L, 3L) 		 # integer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z &lt;- c("KTX", "Saemaul", "Mugunghwa") 	 # string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v &lt;- c(TRUE, FALSE, FALSE, TRUE) 	 # logical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670" y="6622576"/>
            <a:ext cx="4536630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x[3]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세 번째 성분 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x[c(1,3)] 	# x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의 첫 번째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세 번째 성분을 추출한 부분 벡터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2670" y="7382736"/>
            <a:ext cx="4536630" cy="8617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c(5, 3, 2)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names(fruit) &lt;- c("apple", "orange", "peach")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fruit[c("apple", "peach")] </a:t>
            </a:r>
          </a:p>
          <a:p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fruit &lt;- setNames(c(5, 3, 2), c("apple", "orange", "peach"))</a:t>
            </a:r>
          </a:p>
        </p:txBody>
      </p:sp>
    </p:spTree>
    <p:extLst>
      <p:ext uri="{BB962C8B-B14F-4D97-AF65-F5344CB8AC3E}">
        <p14:creationId xmlns:p14="http://schemas.microsoft.com/office/powerpoint/2010/main" val="22122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b="2466"/>
          <a:stretch/>
        </p:blipFill>
        <p:spPr bwMode="auto">
          <a:xfrm>
            <a:off x="-1364" y="247545"/>
            <a:ext cx="9907364" cy="661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4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31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"/>
          <a:stretch/>
        </p:blipFill>
        <p:spPr bwMode="auto">
          <a:xfrm>
            <a:off x="6026" y="-9525"/>
            <a:ext cx="9899974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2265"/>
            <a:ext cx="99155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2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D:\지나\01. 작업\2016. 04. 11_멀티캠퍼스 PPT_김희정\멀티로고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30" y="5989012"/>
            <a:ext cx="1292225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지나\01. 작업\2016. 04. 11_멀티캠퍼스 PPT_김희정\로고2-2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b="1482"/>
          <a:stretch/>
        </p:blipFill>
        <p:spPr bwMode="auto">
          <a:xfrm>
            <a:off x="0" y="2564880"/>
            <a:ext cx="3776330" cy="429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64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지나\01. 작업\2016. 04. 11_멀티캠퍼스 PPT_김희정\로고1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0650" y="179309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지나\01. 작업\2016. 04. 11_멀티캠퍼스 PPT_김희정\멀티로고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30" y="5989012"/>
            <a:ext cx="1292225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64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지나\01. 작업\2016. 04. 11_멀티캠퍼스 PPT_김희정\멀티로고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103" y="6149591"/>
            <a:ext cx="1026718" cy="26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80" y="1361156"/>
            <a:ext cx="2290025" cy="51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157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7"/>
          <a:stretch/>
        </p:blipFill>
        <p:spPr bwMode="auto">
          <a:xfrm>
            <a:off x="0" y="1"/>
            <a:ext cx="9906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2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지나\01. 작업\2016. 04. 11_멀티캠퍼스 PPT_김희정\로고2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55" y="116540"/>
            <a:ext cx="4095750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지나\01. 작업\2016. 04. 11_멀티캠퍼스 PPT_김희정\멀티로고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0" y="5989012"/>
            <a:ext cx="1292225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91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지나\01. 작업\2016. 04. 11_멀티캠퍼스 PPT_김희정\로고1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40" y="182357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지나\01. 작업\2016. 04. 11_멀티캠퍼스 PPT_김희정\멀티로고-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0" y="5989012"/>
            <a:ext cx="1292225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91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30"/>
          <a:stretch/>
        </p:blipFill>
        <p:spPr bwMode="auto">
          <a:xfrm>
            <a:off x="-17565" y="0"/>
            <a:ext cx="99155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C:\Users\Administrator\Desktop\1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/>
          <a:stretch/>
        </p:blipFill>
        <p:spPr bwMode="auto">
          <a:xfrm>
            <a:off x="-17565" y="0"/>
            <a:ext cx="9923565" cy="39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4196916" y="692696"/>
            <a:ext cx="123623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0" spc="-150" dirty="0">
                <a:latin typeface="KoPub돋움체 Bold" pitchFamily="18" charset="-127"/>
                <a:ea typeface="KoPub돋움체 Bold" pitchFamily="18" charset="-127"/>
                <a:cs typeface="Arial" panose="020B0604020202020204" pitchFamily="34" charset="0"/>
              </a:rPr>
              <a:t>목</a:t>
            </a:r>
            <a:r>
              <a:rPr kumimoji="1" lang="ko-KR" altLang="en-US" sz="3000" b="0" spc="-150" dirty="0">
                <a:latin typeface="KoPub돋움체 Bold" pitchFamily="18" charset="-127"/>
                <a:ea typeface="KoPub돋움체 Bold" pitchFamily="18" charset="-127"/>
                <a:cs typeface="Arial" panose="020B0604020202020204" pitchFamily="34" charset="0"/>
              </a:rPr>
              <a:t>  </a:t>
            </a:r>
            <a:r>
              <a:rPr kumimoji="1" lang="ko-KR" altLang="en-US" sz="4000" b="0" spc="-150" dirty="0">
                <a:latin typeface="KoPub돋움체 Bold" pitchFamily="18" charset="-127"/>
                <a:ea typeface="KoPub돋움체 Bold" pitchFamily="18" charset="-127"/>
                <a:cs typeface="Arial" panose="020B0604020202020204" pitchFamily="34" charset="0"/>
              </a:rPr>
              <a:t>차</a:t>
            </a:r>
            <a:endParaRPr kumimoji="1" lang="en-US" altLang="ko-KR" sz="4000" b="0" spc="-150" dirty="0">
              <a:latin typeface="KoPub돋움체 Bold" pitchFamily="18" charset="-127"/>
              <a:ea typeface="KoPub돋움체 Bold" pitchFamily="18" charset="-127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42925" algn="l"/>
              </a:tabLst>
            </a:pPr>
            <a:r>
              <a:rPr kumimoji="1"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Arial" panose="020B060402020202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54220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D:\지나\01. 작업\2016. 04. 11_멀티캠퍼스 PPT_김희정\로고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5" y="3754325"/>
            <a:ext cx="2560638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D:\지나\01. 작업\2016. 04. 11_멀티캠퍼스 PPT_김희정\로고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0" y="3728615"/>
            <a:ext cx="2566988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6526853"/>
            <a:ext cx="99107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"/>
          <a:stretch/>
        </p:blipFill>
        <p:spPr bwMode="auto">
          <a:xfrm>
            <a:off x="12779" y="0"/>
            <a:ext cx="9893222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15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D:\지나\01. 작업\2016. 04. 11_멀티캠퍼스 PPT_김희정\로고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5" y="3754325"/>
            <a:ext cx="2560638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79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5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95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D:\지나\01. 작업\2016. 04. 11_멀티캠퍼스 PPT_김희정\멀티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720" y="6601540"/>
            <a:ext cx="60325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7"/>
          <p:cNvSpPr>
            <a:spLocks noChangeArrowheads="1"/>
          </p:cNvSpPr>
          <p:nvPr userDrawn="1"/>
        </p:nvSpPr>
        <p:spPr bwMode="auto">
          <a:xfrm>
            <a:off x="4805099" y="6655593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105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/ 00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4766632" y="6646500"/>
            <a:ext cx="396000" cy="1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1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905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7"/>
          <p:cNvSpPr>
            <a:spLocks noChangeArrowheads="1"/>
          </p:cNvSpPr>
          <p:nvPr userDrawn="1"/>
        </p:nvSpPr>
        <p:spPr bwMode="auto">
          <a:xfrm>
            <a:off x="4805099" y="6655593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105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/ 00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4766632" y="6646500"/>
            <a:ext cx="396000" cy="1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06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68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79" r:id="rId5"/>
    <p:sldLayoutId id="214748368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digm.com/assets/pdf/Standigm_P3_Building_Learning_biological_knowledge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0.tiff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icd.k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://www.etnews.com/20140904000312" TargetMode="Externa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/wiki/Parameter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s.nvidia.com/blog/2016/07/29/whats-difference-artificial-intelligence-machine-learning-deep-learning-ai/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manetwork.com/journals/jama/fullarticle/2588763" TargetMode="External"/><Relationship Id="rId4" Type="http://schemas.openxmlformats.org/officeDocument/2006/relationships/hyperlink" Target="https://research.googleblog.com/2016/11/deep-learning-for-detection-of-diabetic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ubs.acs.org/doi/full/10.1021/acscentsci.6b0036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981" y="645062"/>
            <a:ext cx="8936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defRPr kumimoji="1" sz="54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sz="4000" b="0" spc="-300" dirty="0">
                <a:latin typeface="KoPub돋움체 Bold" pitchFamily="18" charset="-127"/>
                <a:ea typeface="KoPub돋움체 Bold" pitchFamily="18" charset="-127"/>
              </a:rPr>
              <a:t>의료 비즈니스 시나리오 기반의 </a:t>
            </a:r>
            <a:r>
              <a:rPr lang="ko-KR" altLang="en-US" sz="4000" b="0" spc="-300" dirty="0" err="1">
                <a:latin typeface="KoPub돋움체 Bold" pitchFamily="18" charset="-127"/>
                <a:ea typeface="KoPub돋움체 Bold" pitchFamily="18" charset="-127"/>
              </a:rPr>
              <a:t>머신러닝</a:t>
            </a:r>
            <a:r>
              <a:rPr lang="ko-KR" altLang="en-US" sz="4000" b="0" spc="-300" dirty="0">
                <a:latin typeface="KoPub돋움체 Bold" pitchFamily="18" charset="-127"/>
                <a:ea typeface="KoPub돋움체 Bold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798651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>
              <a:spcBef>
                <a:spcPct val="0"/>
              </a:spcBef>
              <a:buNone/>
              <a:defRPr sz="28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dirty="0"/>
              <a:t>I. </a:t>
            </a:r>
            <a:r>
              <a:rPr lang="ko-KR" altLang="en-US" dirty="0"/>
              <a:t>의료에서의 머신러닝</a:t>
            </a:r>
          </a:p>
        </p:txBody>
      </p:sp>
      <p:sp>
        <p:nvSpPr>
          <p:cNvPr id="6" name="TextBox 25"/>
          <p:cNvSpPr txBox="1"/>
          <p:nvPr/>
        </p:nvSpPr>
        <p:spPr>
          <a:xfrm>
            <a:off x="535943" y="1052513"/>
            <a:ext cx="8917557" cy="5878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en-US" altLang="ko-KR" dirty="0"/>
              <a:t>Standigm</a:t>
            </a:r>
            <a:r>
              <a:rPr lang="ko-KR" altLang="en-US" dirty="0"/>
              <a:t>이라는 </a:t>
            </a:r>
            <a:r>
              <a:rPr lang="ko-KR" altLang="en-US" b="1" dirty="0">
                <a:solidFill>
                  <a:srgbClr val="FF0000"/>
                </a:solidFill>
              </a:rPr>
              <a:t>국내 스타트업이 신약 개발에 인공지능을 접목하는 프로젝트</a:t>
            </a:r>
            <a:r>
              <a:rPr lang="ko-KR" altLang="en-US" dirty="0"/>
              <a:t>들을 수행 중에 있다</a:t>
            </a:r>
            <a:r>
              <a:rPr lang="en-US" altLang="ko-KR" dirty="0"/>
              <a:t>. </a:t>
            </a:r>
            <a:r>
              <a:rPr lang="ko-KR" altLang="en-US" dirty="0"/>
              <a:t>아래 그림은 그래프 구조의 </a:t>
            </a:r>
            <a:r>
              <a:rPr lang="en-US" altLang="ko-KR" dirty="0"/>
              <a:t>DB</a:t>
            </a:r>
            <a:r>
              <a:rPr lang="ko-KR" altLang="en-US" dirty="0"/>
              <a:t>를 딥러닝으로 학습하여 새로운 약물이 적용될 수 있는 연결을 찾는 부분을 도식화한 것이다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02" y="1888550"/>
            <a:ext cx="5481910" cy="33080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33120" y="3575918"/>
            <a:ext cx="339186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Learning graphDB and predicting new drug indications, drug biomarkers, etc. </a:t>
            </a:r>
            <a:br>
              <a:rPr lang="en-US" altLang="ko-KR" sz="14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  <a:hlinkClick r:id="rId3"/>
              </a:rPr>
              <a:t>http://www.standigm.com/assets/pdf/Standigm_P3_Building_Learning_biological_knowledge.pdf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521689" y="5337212"/>
            <a:ext cx="8931811" cy="11049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ko-KR" altLang="en-US" dirty="0"/>
              <a:t>이외에도 머신러닝은 의료 각 분야에 다양하게 적용되고 있으며</a:t>
            </a:r>
            <a:r>
              <a:rPr lang="en-US" altLang="ko-KR" dirty="0"/>
              <a:t>, </a:t>
            </a:r>
            <a:r>
              <a:rPr lang="ko-KR" altLang="en-US" dirty="0"/>
              <a:t>현재 발전 진행 중이다</a:t>
            </a:r>
            <a:r>
              <a:rPr lang="en-US" altLang="ko-KR" dirty="0"/>
              <a:t>.</a:t>
            </a:r>
            <a:r>
              <a:rPr lang="ko-KR" altLang="en-US" dirty="0"/>
              <a:t> 심전도 신호 데이터를 바탕으로 심부전증의 예측</a:t>
            </a:r>
            <a:r>
              <a:rPr lang="en-US" altLang="ko-KR" dirty="0"/>
              <a:t>, </a:t>
            </a:r>
            <a:r>
              <a:rPr lang="ko-KR" altLang="en-US" dirty="0"/>
              <a:t>인슐린 등의 약제 처방 내역을 바탕으로 한 혈당 조절 장애 예측 등 환자로부터 검출된 데이터를 이용하여 그 환자의 상태를 진단 및 예측하는 연구에도 머신러닝이 많이 이용되고 있다</a:t>
            </a:r>
            <a:r>
              <a:rPr lang="en-US" altLang="ko-KR" dirty="0"/>
              <a:t>. </a:t>
            </a:r>
            <a:r>
              <a:rPr lang="ko-KR" altLang="en-US" dirty="0"/>
              <a:t>딥러닝 기반의 음성인식 기술은 </a:t>
            </a:r>
            <a:r>
              <a:rPr lang="en-US" altLang="ko-KR" dirty="0"/>
              <a:t>EMR, </a:t>
            </a:r>
            <a:r>
              <a:rPr lang="ko-KR" altLang="en-US" dirty="0"/>
              <a:t>판독문을 작성하는 의사들의 수고를 덜어줄 것으로 기대하고 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910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>
              <a:spcBef>
                <a:spcPct val="0"/>
              </a:spcBef>
              <a:buNone/>
              <a:defRPr sz="28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dirty="0"/>
              <a:t>I. </a:t>
            </a:r>
            <a:r>
              <a:rPr lang="ko-KR" altLang="en-US" dirty="0"/>
              <a:t>의료에서의 머신러닝</a:t>
            </a:r>
          </a:p>
        </p:txBody>
      </p:sp>
      <p:sp>
        <p:nvSpPr>
          <p:cNvPr id="3" name="TextBox 25"/>
          <p:cNvSpPr txBox="1"/>
          <p:nvPr/>
        </p:nvSpPr>
        <p:spPr>
          <a:xfrm>
            <a:off x="535943" y="1881188"/>
            <a:ext cx="8917557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 sz="1300" dirty="0"/>
              <a:t>국민건강보험공단에서는 두 가지 형태의 </a:t>
            </a:r>
            <a:r>
              <a:rPr lang="en-US" altLang="ko-KR" sz="1300" dirty="0"/>
              <a:t>DB</a:t>
            </a:r>
            <a:r>
              <a:rPr lang="ko-KR" altLang="en-US" sz="1300" dirty="0"/>
              <a:t> 서비스를 제공한다</a:t>
            </a:r>
            <a:r>
              <a:rPr lang="en-US" altLang="ko-KR" sz="1300" dirty="0"/>
              <a:t>. </a:t>
            </a:r>
            <a:r>
              <a:rPr lang="ko-KR" altLang="en-US" sz="1300" dirty="0"/>
              <a:t>하나는 표본연구</a:t>
            </a:r>
            <a:r>
              <a:rPr lang="en-US" altLang="ko-KR" sz="1300" dirty="0"/>
              <a:t>DB</a:t>
            </a:r>
            <a:r>
              <a:rPr lang="ko-KR" altLang="en-US" sz="1300" dirty="0"/>
              <a:t>이며</a:t>
            </a:r>
            <a:r>
              <a:rPr lang="en-US" altLang="ko-KR" sz="1300" dirty="0"/>
              <a:t> </a:t>
            </a:r>
            <a:r>
              <a:rPr lang="ko-KR" altLang="en-US" sz="1300" dirty="0"/>
              <a:t>기 구축된 코호트</a:t>
            </a:r>
            <a:r>
              <a:rPr lang="en-US" altLang="ko-KR" sz="1300" dirty="0"/>
              <a:t>DB</a:t>
            </a:r>
            <a:r>
              <a:rPr lang="ko-KR" altLang="en-US" sz="1300" dirty="0"/>
              <a:t>를 활용하는 것이다</a:t>
            </a:r>
            <a:r>
              <a:rPr lang="en-US" altLang="ko-KR" sz="1300" dirty="0"/>
              <a:t>. </a:t>
            </a:r>
            <a:r>
              <a:rPr lang="ko-KR" altLang="en-US" sz="1300" dirty="0"/>
              <a:t>다른 하나는 맞춤형연구</a:t>
            </a:r>
            <a:r>
              <a:rPr lang="en-US" altLang="ko-KR" sz="1300" dirty="0"/>
              <a:t>DB</a:t>
            </a:r>
            <a:r>
              <a:rPr lang="ko-KR" altLang="en-US" sz="1300" dirty="0"/>
              <a:t>이며</a:t>
            </a:r>
            <a:r>
              <a:rPr lang="en-US" altLang="ko-KR" sz="1300" dirty="0"/>
              <a:t>, </a:t>
            </a:r>
            <a:r>
              <a:rPr lang="ko-KR" altLang="en-US" sz="1300" dirty="0"/>
              <a:t>건강정보자료를 정책 및 학술 연구목적으로 이용할 수 있도록 수요맞춤형 자료로 가공하여 제공한다</a:t>
            </a:r>
            <a:r>
              <a:rPr lang="en-US" altLang="ko-KR" sz="1300" dirty="0"/>
              <a:t>. </a:t>
            </a:r>
            <a:r>
              <a:rPr lang="ko-KR" altLang="en-US" sz="1300" dirty="0"/>
              <a:t>전자는 원격연구분석시스템을 통해 분석 가능하며</a:t>
            </a:r>
            <a:r>
              <a:rPr lang="en-US" altLang="ko-KR" sz="1300" dirty="0"/>
              <a:t>, </a:t>
            </a:r>
            <a:r>
              <a:rPr lang="ko-KR" altLang="en-US" sz="1300" dirty="0"/>
              <a:t>후자는 건강보험공단 내 </a:t>
            </a:r>
            <a:r>
              <a:rPr lang="en-US" altLang="ko-KR" sz="1300" dirty="0"/>
              <a:t>“</a:t>
            </a:r>
            <a:r>
              <a:rPr lang="ko-KR" altLang="en-US" sz="1300" dirty="0"/>
              <a:t>데이터분석실</a:t>
            </a:r>
            <a:r>
              <a:rPr lang="en-US" altLang="ko-KR" sz="1300" dirty="0"/>
              <a:t>”</a:t>
            </a:r>
            <a:r>
              <a:rPr lang="ko-KR" altLang="en-US" sz="1300" dirty="0"/>
              <a:t>에서 분석 가능하다</a:t>
            </a:r>
            <a:r>
              <a:rPr lang="en-US" altLang="ko-KR" sz="1300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950" y="1634967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2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국민건강보험공단 데이터 소개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59884"/>
              </p:ext>
            </p:extLst>
          </p:nvPr>
        </p:nvGraphicFramePr>
        <p:xfrm>
          <a:off x="776288" y="2689056"/>
          <a:ext cx="86487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세부내역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" pitchFamily="50" charset="-127"/>
                          <a:ea typeface="나눔고딕" pitchFamily="50" charset="-127"/>
                        </a:rPr>
                        <a:t>표본코호트</a:t>
                      </a:r>
                      <a:r>
                        <a:rPr lang="en-US" altLang="ko-KR" sz="1200" dirty="0">
                          <a:latin typeface="나눔고딕" pitchFamily="50" charset="-127"/>
                          <a:ea typeface="나눔고딕" pitchFamily="50" charset="-127"/>
                        </a:rPr>
                        <a:t>2.0 DB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기준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2006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년간 건강보험가입자 및 의료급여수급권자 자격을 유지한 전국민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대상자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100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만명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연도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2002 ~ 2015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표본추출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전국민 모집단의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2%,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성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연령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가입자구분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보험료 분위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지역별 층화추출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사회ㆍ경제적 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자격 및 보험료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장애 및 사망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의료이용 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진료 및 건강검진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요양기관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" pitchFamily="50" charset="-127"/>
                          <a:ea typeface="나눔고딕" pitchFamily="50" charset="-127"/>
                        </a:rPr>
                        <a:t>건강검진코호트유</a:t>
                      </a:r>
                      <a:br>
                        <a:rPr lang="en-US" altLang="ko-KR" sz="1200" dirty="0">
                          <a:latin typeface="나눔고딕" pitchFamily="50" charset="-127"/>
                          <a:ea typeface="나눔고딕" pitchFamily="50" charset="-127"/>
                        </a:rPr>
                      </a:b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기준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자격유지자 중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2002~2003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40~79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세 일반건강검진 수검자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대상자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약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51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만명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연도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2002 ~ 2015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개년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사회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경제적 자격 변수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장애 및 사망 포함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의료이용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진료 및 건강검진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요양기관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" pitchFamily="50" charset="-127"/>
                          <a:ea typeface="나눔고딕" pitchFamily="50" charset="-127"/>
                        </a:rPr>
                        <a:t>노인코호트</a:t>
                      </a:r>
                      <a:r>
                        <a:rPr lang="en-US" altLang="ko-KR" sz="1200" dirty="0"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기준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자격유지자 중 만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60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세 이상 대상자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대상자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약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55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만명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연도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2002 ~ 2015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(14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개년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사회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경제적 자격 변수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장애 및 사망 포함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의료이용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진료 및 건강검진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요양기관 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노인장기요양 서비스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" pitchFamily="50" charset="-127"/>
                          <a:ea typeface="나눔고딕" pitchFamily="50" charset="-127"/>
                        </a:rPr>
                        <a:t>직장여성코호트</a:t>
                      </a:r>
                      <a:r>
                        <a:rPr lang="en-US" altLang="ko-KR" sz="1200" dirty="0"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기준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2007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자격유지자 중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15~64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세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생산가능인구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직장 여성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대상자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약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만명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연도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2007 ~ 2015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(9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개년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사회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경제적 자격 변수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장애 및 사업장 포함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의료이용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진료 및 건강검진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요양기관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" pitchFamily="50" charset="-127"/>
                          <a:ea typeface="나눔고딕" pitchFamily="50" charset="-127"/>
                        </a:rPr>
                        <a:t>영유아검진코호트</a:t>
                      </a:r>
                      <a:r>
                        <a:rPr lang="en-US" altLang="ko-KR" sz="1200" dirty="0"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기준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영유아검진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1~2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차를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회 이상 받은 전체 수검자 중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2008~2012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출생자를 추출하여 각 출생연도별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5%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표본 추출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연도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2008 ~ 2015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(8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개년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사회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·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경제적 자격 변수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장애 및 사망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의료이용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진료 및 건강검진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현황</a:t>
                      </a:r>
                      <a:r>
                        <a:rPr lang="en-US" altLang="ko-KR" sz="1000" dirty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" pitchFamily="50" charset="-127"/>
                          <a:ea typeface="나눔고딕" pitchFamily="50" charset="-127"/>
                        </a:rPr>
                        <a:t>요양기관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평행 사변형 15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35022" y="1055963"/>
            <a:ext cx="6146170" cy="369332"/>
            <a:chOff x="-334356" y="1268700"/>
            <a:chExt cx="6854489" cy="369332"/>
          </a:xfrm>
        </p:grpSpPr>
        <p:sp>
          <p:nvSpPr>
            <p:cNvPr id="19" name="TextBox 6"/>
            <p:cNvSpPr txBox="1"/>
            <p:nvPr/>
          </p:nvSpPr>
          <p:spPr>
            <a:xfrm>
              <a:off x="322981" y="1268700"/>
              <a:ext cx="6197152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국내 의료 데이터 소개</a:t>
              </a: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2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30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/>
          <p:cNvSpPr txBox="1"/>
          <p:nvPr/>
        </p:nvSpPr>
        <p:spPr>
          <a:xfrm>
            <a:off x="535943" y="1322184"/>
            <a:ext cx="888904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/>
              <a:t>심평원의 청구데이터는 국내에서 헬스케어 서비스 제공자가 환자에게 제공한 진료 서비스를 보험자에게 청구하면서 발생 하는 정보를 저장한 것이다</a:t>
            </a:r>
            <a:r>
              <a:rPr lang="en-US" altLang="ko-KR" dirty="0"/>
              <a:t>. 2013</a:t>
            </a:r>
            <a:r>
              <a:rPr lang="ko-KR" altLang="en-US" dirty="0"/>
              <a:t>년 정부 </a:t>
            </a:r>
            <a:r>
              <a:rPr lang="en-US" altLang="ko-KR" dirty="0"/>
              <a:t>3.0 </a:t>
            </a:r>
            <a:r>
              <a:rPr lang="ko-KR" altLang="en-US" dirty="0"/>
              <a:t>정책 과제인 </a:t>
            </a:r>
            <a:r>
              <a:rPr lang="en-US" altLang="ko-KR" dirty="0"/>
              <a:t>“</a:t>
            </a:r>
            <a:r>
              <a:rPr lang="ko-KR" altLang="en-US" dirty="0"/>
              <a:t>공공기관의 빅데이터 개방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r>
              <a:rPr lang="en-US" altLang="ko-KR" dirty="0"/>
              <a:t>, </a:t>
            </a:r>
            <a:r>
              <a:rPr lang="ko-KR" altLang="en-US" dirty="0"/>
              <a:t>활용을 통한 각 분야의 가치 및 혁신 창출</a:t>
            </a:r>
            <a:r>
              <a:rPr lang="en-US" altLang="ko-KR" dirty="0"/>
              <a:t>“</a:t>
            </a:r>
            <a:r>
              <a:rPr lang="ko-KR" altLang="en-US" dirty="0"/>
              <a:t>을 기반으로 데이터 개방이 가속화되었다</a:t>
            </a:r>
            <a:r>
              <a:rPr lang="en-US" altLang="ko-KR" dirty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950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2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건강보험심사평가원 청구데이터 소개</a:t>
            </a:r>
          </a:p>
        </p:txBody>
      </p:sp>
      <p:pic>
        <p:nvPicPr>
          <p:cNvPr id="16" name="Picture 2" descr="심평원 청구자료 공공 데이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12" y="2598879"/>
            <a:ext cx="6164176" cy="352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5"/>
          <p:cNvSpPr txBox="1"/>
          <p:nvPr/>
        </p:nvSpPr>
        <p:spPr>
          <a:xfrm>
            <a:off x="488505" y="2274330"/>
            <a:ext cx="4464496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 dirty="0"/>
              <a:t>연구용 표본 청구데이터 주요 테이블</a:t>
            </a:r>
            <a:endParaRPr lang="en-US" altLang="ko-KR" dirty="0"/>
          </a:p>
          <a:p>
            <a:pPr lvl="1"/>
            <a:r>
              <a:rPr lang="en-US" altLang="ko-KR" dirty="0"/>
              <a:t>table 20: </a:t>
            </a:r>
            <a:r>
              <a:rPr lang="ko-KR" altLang="en-US" dirty="0"/>
              <a:t>명세서 일반내역</a:t>
            </a:r>
          </a:p>
          <a:p>
            <a:pPr lvl="1"/>
            <a:r>
              <a:rPr lang="en-US" altLang="ko-KR" dirty="0"/>
              <a:t>table 30: </a:t>
            </a:r>
            <a:r>
              <a:rPr lang="ko-KR" altLang="en-US" dirty="0"/>
              <a:t>진료내역</a:t>
            </a:r>
          </a:p>
          <a:p>
            <a:pPr lvl="1"/>
            <a:r>
              <a:rPr lang="en-US" altLang="ko-KR" dirty="0"/>
              <a:t>table 40: </a:t>
            </a:r>
            <a:r>
              <a:rPr lang="ko-KR" altLang="en-US" dirty="0"/>
              <a:t>상병내역</a:t>
            </a:r>
          </a:p>
          <a:p>
            <a:pPr lvl="1"/>
            <a:r>
              <a:rPr lang="en-US" altLang="ko-KR" dirty="0"/>
              <a:t>table 53: </a:t>
            </a:r>
            <a:r>
              <a:rPr lang="ko-KR" altLang="en-US" dirty="0"/>
              <a:t>처방전 상세내역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110590" y="6162261"/>
            <a:ext cx="44646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보건의료빅데이터개방시스템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http://opendata.hira.or.kr)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의료에서의 머신러닝</a:t>
            </a:r>
          </a:p>
        </p:txBody>
      </p:sp>
    </p:spTree>
    <p:extLst>
      <p:ext uri="{BB962C8B-B14F-4D97-AF65-F5344CB8AC3E}">
        <p14:creationId xmlns:p14="http://schemas.microsoft.com/office/powerpoint/2010/main" val="131058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0" y="-9525"/>
            <a:ext cx="9915525" cy="6877565"/>
            <a:chOff x="0" y="-9525"/>
            <a:chExt cx="9915525" cy="6877565"/>
          </a:xfrm>
        </p:grpSpPr>
        <p:pic>
          <p:nvPicPr>
            <p:cNvPr id="9" name="Picture 4" descr="D:\지나\01. 작업\2016. 04. 11_멀티캠퍼스 PPT_김희정\멀티로고-2.pn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5460" y="5877272"/>
              <a:ext cx="1076195" cy="27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"/>
            <a:stretch/>
          </p:blipFill>
          <p:spPr bwMode="auto">
            <a:xfrm>
              <a:off x="6026" y="-9525"/>
              <a:ext cx="9899974" cy="212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82265"/>
              <a:ext cx="99155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820054" y="2537312"/>
            <a:ext cx="6653225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rPr>
              <a:t>Ⅱ. </a:t>
            </a:r>
            <a:r>
              <a:rPr lang="ko-KR" altLang="en-US" sz="44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  <a:endParaRPr lang="ko-KR" altLang="en-US" sz="4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1605322" y="3429000"/>
            <a:ext cx="7819666" cy="14576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 anchor="t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400" b="1" spc="-70">
                <a:solidFill>
                  <a:srgbClr val="0040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182563" indent="-182563" algn="l">
              <a:lnSpc>
                <a:spcPct val="150000"/>
              </a:lnSpc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CART (Classification and Regression Tree) </a:t>
            </a: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모델의 이해</a:t>
            </a:r>
          </a:p>
          <a:p>
            <a:pPr marL="182563" indent="-182563" algn="l">
              <a:lnSpc>
                <a:spcPct val="150000"/>
              </a:lnSpc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랜덤 포레스트 </a:t>
            </a:r>
            <a:r>
              <a:rPr kumimoji="0" lang="en-US" altLang="ko-KR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(Random forest) </a:t>
            </a: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모델의 이해</a:t>
            </a:r>
          </a:p>
          <a:p>
            <a:pPr marL="182563" indent="-182563" algn="l">
              <a:lnSpc>
                <a:spcPct val="150000"/>
              </a:lnSpc>
              <a:buAutoNum type="arabicPeriod"/>
            </a:pPr>
            <a:r>
              <a:rPr kumimoji="0" lang="en-US" altLang="ko-KR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XGBoost </a:t>
            </a: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모델의 이해</a:t>
            </a:r>
          </a:p>
        </p:txBody>
      </p:sp>
    </p:spTree>
    <p:extLst>
      <p:ext uri="{BB962C8B-B14F-4D97-AF65-F5344CB8AC3E}">
        <p14:creationId xmlns:p14="http://schemas.microsoft.com/office/powerpoint/2010/main" val="184276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6966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24508" y="1881188"/>
            <a:ext cx="8924925" cy="17974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en-US" altLang="ko-KR" dirty="0"/>
              <a:t>CART</a:t>
            </a:r>
            <a:r>
              <a:rPr lang="ko-KR" altLang="en-US" dirty="0"/>
              <a:t>는 여러 의사결정나무 알고리즘 중 하나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dirty="0"/>
              <a:t>최근 널리 쓰이는 랜덤 포레스트</a:t>
            </a:r>
            <a:r>
              <a:rPr lang="en-US" altLang="ko-KR" dirty="0"/>
              <a:t>, XGBoost</a:t>
            </a:r>
            <a:r>
              <a:rPr lang="ko-KR" altLang="en-US" dirty="0"/>
              <a:t>의 기반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dirty="0"/>
              <a:t>이름에 나와있듯이</a:t>
            </a:r>
            <a:r>
              <a:rPr lang="en-US" altLang="ko-KR" dirty="0"/>
              <a:t>, </a:t>
            </a:r>
            <a:r>
              <a:rPr lang="ko-KR" altLang="en-US" dirty="0"/>
              <a:t>분류 모델 </a:t>
            </a:r>
            <a:r>
              <a:rPr lang="en-US" altLang="ko-KR" dirty="0"/>
              <a:t>(classification), </a:t>
            </a:r>
            <a:r>
              <a:rPr lang="ko-KR" altLang="en-US" dirty="0"/>
              <a:t>회귀 모델 </a:t>
            </a:r>
            <a:r>
              <a:rPr lang="en-US" altLang="ko-KR" dirty="0"/>
              <a:t>(regression) </a:t>
            </a:r>
            <a:r>
              <a:rPr lang="ko-KR" altLang="en-US" dirty="0"/>
              <a:t>이 모두 가능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ko-KR" dirty="0"/>
              <a:t>CART</a:t>
            </a:r>
            <a:r>
              <a:rPr lang="ko-KR" altLang="en-US" dirty="0"/>
              <a:t>는 뿌리 노드 </a:t>
            </a:r>
            <a:r>
              <a:rPr lang="en-US" altLang="ko-KR" dirty="0"/>
              <a:t>(root node) </a:t>
            </a:r>
            <a:r>
              <a:rPr lang="ko-KR" altLang="en-US" dirty="0"/>
              <a:t>에서부터 가지</a:t>
            </a:r>
            <a:r>
              <a:rPr lang="en-US" altLang="ko-KR" dirty="0"/>
              <a:t> (branch) </a:t>
            </a:r>
            <a:r>
              <a:rPr lang="ko-KR" altLang="en-US" dirty="0"/>
              <a:t>를 확장하여 여러 개의 잎 노드 </a:t>
            </a:r>
            <a:r>
              <a:rPr lang="en-US" altLang="ko-KR" dirty="0"/>
              <a:t>(leaf node) </a:t>
            </a:r>
            <a:r>
              <a:rPr lang="ko-KR" altLang="en-US" dirty="0"/>
              <a:t>를 만드는 것이 목표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ko-KR" altLang="en-US" dirty="0"/>
              <a:t>이항 분리 </a:t>
            </a:r>
            <a:r>
              <a:rPr lang="en-US" altLang="ko-KR" dirty="0"/>
              <a:t>(binary split) : </a:t>
            </a:r>
            <a:r>
              <a:rPr lang="ko-KR" altLang="en-US" dirty="0"/>
              <a:t>각 노드에서 가지를 칠 때에는 데이터 내 입력 변수 중 하나를 선택하고</a:t>
            </a:r>
            <a:r>
              <a:rPr lang="en-US" altLang="ko-KR" dirty="0"/>
              <a:t>, </a:t>
            </a:r>
            <a:r>
              <a:rPr lang="ko-KR" altLang="en-US" dirty="0"/>
              <a:t>이 변수에서 기준 값을 선택하여 두 갈래로 나뉨</a:t>
            </a:r>
            <a:r>
              <a:rPr lang="en-US" altLang="ko-KR" dirty="0"/>
              <a:t>. </a:t>
            </a:r>
            <a:r>
              <a:rPr lang="ko-KR" altLang="en-US" dirty="0"/>
              <a:t>이항 분리가 일어나는 노드를 의사결정 노드 </a:t>
            </a:r>
            <a:r>
              <a:rPr lang="en-US" altLang="ko-KR" dirty="0"/>
              <a:t>(decision node) 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5102" y="1628775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CART</a:t>
            </a:r>
            <a:r>
              <a:rPr lang="ko-KR" altLang="en-US" dirty="0"/>
              <a:t> </a:t>
            </a:r>
            <a:r>
              <a:rPr lang="en-US" altLang="ko-KR" dirty="0"/>
              <a:t>(Classification</a:t>
            </a:r>
            <a:r>
              <a:rPr lang="ko-KR" altLang="en-US" dirty="0"/>
              <a:t> </a:t>
            </a:r>
            <a:r>
              <a:rPr lang="en-US" altLang="ko-KR" dirty="0"/>
              <a:t>and Regression Tree) </a:t>
            </a:r>
            <a:r>
              <a:rPr lang="ko-KR" altLang="en-US" dirty="0"/>
              <a:t>모델의 학습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0C6008-A9C2-461C-87B0-968928F9E02C}"/>
              </a:ext>
            </a:extLst>
          </p:cNvPr>
          <p:cNvGrpSpPr>
            <a:grpSpLocks noChangeAspect="1"/>
          </p:cNvGrpSpPr>
          <p:nvPr/>
        </p:nvGrpSpPr>
        <p:grpSpPr>
          <a:xfrm>
            <a:off x="5628267" y="3591499"/>
            <a:ext cx="3285283" cy="2928717"/>
            <a:chOff x="1580804" y="1286069"/>
            <a:chExt cx="5475472" cy="488119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E398179-62CE-471D-A9B3-73BE060A6950}"/>
                </a:ext>
              </a:extLst>
            </p:cNvPr>
            <p:cNvCxnSpPr>
              <a:stCxn id="24" idx="3"/>
            </p:cNvCxnSpPr>
            <p:nvPr/>
          </p:nvCxnSpPr>
          <p:spPr>
            <a:xfrm flipV="1">
              <a:off x="3590436" y="1700841"/>
              <a:ext cx="477512" cy="30775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65D5D6C-13C6-4E95-8433-41C40FCB803B}"/>
                </a:ext>
              </a:extLst>
            </p:cNvPr>
            <p:cNvCxnSpPr/>
            <p:nvPr/>
          </p:nvCxnSpPr>
          <p:spPr>
            <a:xfrm>
              <a:off x="2801131" y="1960449"/>
              <a:ext cx="424745" cy="667817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9871E0-9E5C-4CAA-8062-9ED314AE68CD}"/>
                </a:ext>
              </a:extLst>
            </p:cNvPr>
            <p:cNvSpPr txBox="1"/>
            <p:nvPr/>
          </p:nvSpPr>
          <p:spPr>
            <a:xfrm>
              <a:off x="1580804" y="1500783"/>
              <a:ext cx="20096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decision node</a:t>
              </a:r>
              <a:endParaRPr lang="ko-KR" altLang="en-US" sz="12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55F4950-116B-447F-846E-6D07D54CF15F}"/>
                </a:ext>
              </a:extLst>
            </p:cNvPr>
            <p:cNvCxnSpPr/>
            <p:nvPr/>
          </p:nvCxnSpPr>
          <p:spPr>
            <a:xfrm flipV="1">
              <a:off x="5868144" y="3342117"/>
              <a:ext cx="678850" cy="2072329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AD6E304-CC25-4F63-9E32-F0FC53E6DEF2}"/>
                </a:ext>
              </a:extLst>
            </p:cNvPr>
            <p:cNvCxnSpPr/>
            <p:nvPr/>
          </p:nvCxnSpPr>
          <p:spPr>
            <a:xfrm flipH="1" flipV="1">
              <a:off x="3552825" y="4743078"/>
              <a:ext cx="1772952" cy="652140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4C499FC-13F5-4530-8180-3511875FC1D3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5483348" y="4838383"/>
              <a:ext cx="127668" cy="576063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6A0DBE-4C8A-41FB-B287-16D22F5BEA38}"/>
                </a:ext>
              </a:extLst>
            </p:cNvPr>
            <p:cNvSpPr txBox="1"/>
            <p:nvPr/>
          </p:nvSpPr>
          <p:spPr>
            <a:xfrm>
              <a:off x="4881381" y="5414447"/>
              <a:ext cx="14592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leaf node</a:t>
              </a:r>
              <a:endParaRPr lang="ko-KR" altLang="en-US" sz="12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14E12CC-029B-4857-88A9-10B3BBBEBDD7}"/>
                </a:ext>
              </a:extLst>
            </p:cNvPr>
            <p:cNvGrpSpPr/>
            <p:nvPr/>
          </p:nvGrpSpPr>
          <p:grpSpPr>
            <a:xfrm>
              <a:off x="2087724" y="1286069"/>
              <a:ext cx="4968552" cy="3336626"/>
              <a:chOff x="539552" y="1414262"/>
              <a:chExt cx="4464496" cy="3753309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9FD174B-7F4D-4770-A2EA-69DE76D52B48}"/>
                  </a:ext>
                </a:extLst>
              </p:cNvPr>
              <p:cNvSpPr/>
              <p:nvPr/>
            </p:nvSpPr>
            <p:spPr>
              <a:xfrm>
                <a:off x="2411760" y="1414262"/>
                <a:ext cx="2088232" cy="7906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latin typeface="나눔고딕" pitchFamily="50" charset="-127"/>
                    <a:ea typeface="나눔고딕" pitchFamily="50" charset="-127"/>
                  </a:rPr>
                  <a:t>Body</a:t>
                </a:r>
              </a:p>
              <a:p>
                <a:pPr algn="ctr"/>
                <a:r>
                  <a:rPr lang="en-US" altLang="ko-KR" sz="1000" b="1" dirty="0">
                    <a:latin typeface="나눔고딕" pitchFamily="50" charset="-127"/>
                    <a:ea typeface="나눔고딕" pitchFamily="50" charset="-127"/>
                  </a:rPr>
                  <a:t>Temperature</a:t>
                </a:r>
                <a:endParaRPr lang="ko-KR" altLang="en-US" sz="10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B26C411-96C1-4250-AE54-5094C1E1B89D}"/>
                  </a:ext>
                </a:extLst>
              </p:cNvPr>
              <p:cNvCxnSpPr>
                <a:stCxn id="31" idx="4"/>
              </p:cNvCxnSpPr>
              <p:nvPr/>
            </p:nvCxnSpPr>
            <p:spPr>
              <a:xfrm flipH="1">
                <a:off x="2627784" y="2204866"/>
                <a:ext cx="828092" cy="7484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0B1DC1F2-9C6A-4706-8622-1ADF10DC06CE}"/>
                  </a:ext>
                </a:extLst>
              </p:cNvPr>
              <p:cNvCxnSpPr>
                <a:stCxn id="31" idx="4"/>
                <a:endCxn id="34" idx="0"/>
              </p:cNvCxnSpPr>
              <p:nvPr/>
            </p:nvCxnSpPr>
            <p:spPr>
              <a:xfrm>
                <a:off x="3455876" y="2204866"/>
                <a:ext cx="864096" cy="7484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2F0248-0704-46FC-A4E5-3FB71FAF3554}"/>
                  </a:ext>
                </a:extLst>
              </p:cNvPr>
              <p:cNvSpPr/>
              <p:nvPr/>
            </p:nvSpPr>
            <p:spPr>
              <a:xfrm>
                <a:off x="3635896" y="2953308"/>
                <a:ext cx="1368152" cy="77234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고딕" pitchFamily="50" charset="-127"/>
                    <a:ea typeface="나눔고딕" pitchFamily="50" charset="-127"/>
                  </a:rPr>
                  <a:t>Non-mammals</a:t>
                </a:r>
                <a:endParaRPr lang="ko-KR" altLang="en-US" sz="11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EFFB73C6-94E5-4BB3-BD8E-415259F7A861}"/>
                  </a:ext>
                </a:extLst>
              </p:cNvPr>
              <p:cNvSpPr/>
              <p:nvPr/>
            </p:nvSpPr>
            <p:spPr>
              <a:xfrm>
                <a:off x="1117247" y="2953308"/>
                <a:ext cx="2088232" cy="64807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고딕" pitchFamily="50" charset="-127"/>
                    <a:ea typeface="나눔고딕" pitchFamily="50" charset="-127"/>
                  </a:rPr>
                  <a:t>Gives Birth</a:t>
                </a:r>
                <a:endParaRPr lang="ko-KR" altLang="en-US" sz="11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FC1F260-8703-4548-BCC8-874DF395F4E0}"/>
                  </a:ext>
                </a:extLst>
              </p:cNvPr>
              <p:cNvCxnSpPr>
                <a:stCxn id="35" idx="4"/>
              </p:cNvCxnSpPr>
              <p:nvPr/>
            </p:nvCxnSpPr>
            <p:spPr>
              <a:xfrm flipH="1">
                <a:off x="1333271" y="3601380"/>
                <a:ext cx="828092" cy="7484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0FE9A54A-1723-400A-9D2F-9EBCB8D978C6}"/>
                  </a:ext>
                </a:extLst>
              </p:cNvPr>
              <p:cNvCxnSpPr>
                <a:stCxn id="35" idx="4"/>
              </p:cNvCxnSpPr>
              <p:nvPr/>
            </p:nvCxnSpPr>
            <p:spPr>
              <a:xfrm>
                <a:off x="2161363" y="3601380"/>
                <a:ext cx="754453" cy="7484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6BB129E-5169-4C80-BA0A-ACC9AE279C6E}"/>
                  </a:ext>
                </a:extLst>
              </p:cNvPr>
              <p:cNvSpPr/>
              <p:nvPr/>
            </p:nvSpPr>
            <p:spPr>
              <a:xfrm>
                <a:off x="539552" y="4415171"/>
                <a:ext cx="1368152" cy="752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고딕" pitchFamily="50" charset="-127"/>
                    <a:ea typeface="나눔고딕" pitchFamily="50" charset="-127"/>
                  </a:rPr>
                  <a:t>Mammals</a:t>
                </a:r>
                <a:endParaRPr lang="ko-KR" altLang="en-US" sz="11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DEFE125-74D2-4A93-A479-BA4334BF63F7}"/>
                  </a:ext>
                </a:extLst>
              </p:cNvPr>
              <p:cNvSpPr/>
              <p:nvPr/>
            </p:nvSpPr>
            <p:spPr>
              <a:xfrm>
                <a:off x="2491197" y="4402224"/>
                <a:ext cx="1368152" cy="7653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나눔고딕" pitchFamily="50" charset="-127"/>
                    <a:ea typeface="나눔고딕" pitchFamily="50" charset="-127"/>
                  </a:rPr>
                  <a:t>Non-mammals</a:t>
                </a:r>
                <a:endParaRPr lang="ko-KR" altLang="en-US" sz="11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8BAEDB-C300-461F-AFF1-F4FF39E2DEF1}"/>
                  </a:ext>
                </a:extLst>
              </p:cNvPr>
              <p:cNvSpPr txBox="1"/>
              <p:nvPr/>
            </p:nvSpPr>
            <p:spPr>
              <a:xfrm>
                <a:off x="2200093" y="2189615"/>
                <a:ext cx="847904" cy="47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>
                    <a:latin typeface="나눔고딕" pitchFamily="50" charset="-127"/>
                    <a:ea typeface="나눔고딕" pitchFamily="50" charset="-127"/>
                  </a:rPr>
                  <a:t>Warm</a:t>
                </a:r>
                <a:endParaRPr lang="ko-KR" altLang="en-US" sz="105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F9C391-5A59-48AC-9EF0-B49562341937}"/>
                  </a:ext>
                </a:extLst>
              </p:cNvPr>
              <p:cNvSpPr txBox="1"/>
              <p:nvPr/>
            </p:nvSpPr>
            <p:spPr>
              <a:xfrm>
                <a:off x="3851920" y="2253576"/>
                <a:ext cx="703865" cy="47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>
                    <a:latin typeface="나눔고딕" pitchFamily="50" charset="-127"/>
                    <a:ea typeface="나눔고딕" pitchFamily="50" charset="-127"/>
                  </a:rPr>
                  <a:t>Cold</a:t>
                </a:r>
                <a:endParaRPr lang="ko-KR" altLang="en-US" sz="105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BB2669-33AD-40E1-9284-CF4B98F690AA}"/>
                  </a:ext>
                </a:extLst>
              </p:cNvPr>
              <p:cNvSpPr txBox="1"/>
              <p:nvPr/>
            </p:nvSpPr>
            <p:spPr>
              <a:xfrm>
                <a:off x="1229551" y="3656660"/>
                <a:ext cx="617442" cy="490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>
                    <a:latin typeface="나눔고딕" pitchFamily="50" charset="-127"/>
                    <a:ea typeface="나눔고딕" pitchFamily="50" charset="-127"/>
                  </a:rPr>
                  <a:t>Yes</a:t>
                </a:r>
                <a:endParaRPr lang="ko-KR" altLang="en-US" sz="105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143673-710D-4148-B380-5780800EA547}"/>
                  </a:ext>
                </a:extLst>
              </p:cNvPr>
              <p:cNvSpPr txBox="1"/>
              <p:nvPr/>
            </p:nvSpPr>
            <p:spPr>
              <a:xfrm>
                <a:off x="2485889" y="3607124"/>
                <a:ext cx="545423" cy="47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>
                    <a:latin typeface="나눔고딕" pitchFamily="50" charset="-127"/>
                    <a:ea typeface="나눔고딕" pitchFamily="50" charset="-127"/>
                  </a:rPr>
                  <a:t>No</a:t>
                </a:r>
                <a:endParaRPr lang="ko-KR" altLang="en-US" sz="105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4DE284-43F2-4B38-A1E4-4E438C83A549}"/>
                </a:ext>
              </a:extLst>
            </p:cNvPr>
            <p:cNvSpPr txBox="1"/>
            <p:nvPr/>
          </p:nvSpPr>
          <p:spPr>
            <a:xfrm>
              <a:off x="4507614" y="5705600"/>
              <a:ext cx="220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(terminal node)</a:t>
              </a:r>
              <a:endParaRPr lang="ko-KR" altLang="en-US" sz="1200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45" name="내용 개체 틀 4">
            <a:extLst>
              <a:ext uri="{FF2B5EF4-FFF2-40B4-BE49-F238E27FC236}">
                <a16:creationId xmlns:a16="http://schemas.microsoft.com/office/drawing/2014/main" id="{6C0E315B-A391-4204-A05A-16B3052999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423680"/>
              </p:ext>
            </p:extLst>
          </p:nvPr>
        </p:nvGraphicFramePr>
        <p:xfrm>
          <a:off x="776288" y="3789040"/>
          <a:ext cx="4788780" cy="2664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6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8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Body Temperature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Gives Birth?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Weight(kg)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Mammal?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Warm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Yes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65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Warm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0.32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Non-mammal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Cold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0.14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Non-mammal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Warm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Yes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3,000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Cold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127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Non-mammal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Cold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0.35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Non-mammal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Warm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Yes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1.5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Mammal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itchFamily="50" charset="-127"/>
                          <a:ea typeface="나눔고딕" pitchFamily="50" charset="-127"/>
                        </a:rPr>
                        <a:t>…</a:t>
                      </a:r>
                      <a:endParaRPr lang="ko-KR" altLang="en-US" sz="11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" name="평행 사변형 45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7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49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CART (Classification and Regression Tree) </a:t>
              </a:r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모델의 이해</a:t>
              </a:r>
            </a:p>
          </p:txBody>
        </p:sp>
        <p:sp>
          <p:nvSpPr>
            <p:cNvPr id="50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1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34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35935" y="1043999"/>
            <a:ext cx="8889053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en-US" altLang="ko-KR" dirty="0"/>
              <a:t>CART</a:t>
            </a:r>
            <a:r>
              <a:rPr lang="ko-KR" altLang="en-US" dirty="0"/>
              <a:t>는 각 잎 노드 </a:t>
            </a:r>
            <a:r>
              <a:rPr lang="en-US" altLang="ko-KR" dirty="0"/>
              <a:t>(leaf node)</a:t>
            </a:r>
            <a:r>
              <a:rPr lang="ko-KR" altLang="en-US" dirty="0"/>
              <a:t> 에 속한 데이터 포인트들이 가장 순수한 </a:t>
            </a:r>
            <a:r>
              <a:rPr lang="en-US" altLang="ko-KR" dirty="0"/>
              <a:t>(pure, homogeneous)</a:t>
            </a:r>
            <a:r>
              <a:rPr lang="ko-KR" altLang="en-US" dirty="0"/>
              <a:t> 상태가 될 때까지 가지를 쳐 나가는 모델</a:t>
            </a:r>
            <a:r>
              <a:rPr lang="en-US" altLang="ko-KR" dirty="0"/>
              <a:t>.</a:t>
            </a:r>
          </a:p>
          <a:p>
            <a:pPr algn="just">
              <a:spcBef>
                <a:spcPts val="600"/>
              </a:spcBef>
            </a:pPr>
            <a:r>
              <a:rPr lang="ko-KR" altLang="en-US" dirty="0"/>
              <a:t>데이터 포인트들의 집합이 얼마나 불순한 상태 </a:t>
            </a:r>
            <a:r>
              <a:rPr lang="en-US" altLang="ko-KR" dirty="0"/>
              <a:t>(impurity, heterogeneity)</a:t>
            </a:r>
            <a:r>
              <a:rPr lang="ko-KR" altLang="en-US" dirty="0"/>
              <a:t> 인지를 정의하는 것이 필요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just">
              <a:spcBef>
                <a:spcPts val="600"/>
              </a:spcBef>
            </a:pPr>
            <a:r>
              <a:rPr lang="en-US" altLang="ko-KR" dirty="0"/>
              <a:t>CART</a:t>
            </a:r>
            <a:r>
              <a:rPr lang="ko-KR" altLang="en-US" dirty="0"/>
              <a:t>를 분류를 위해 사용할 때에는 </a:t>
            </a:r>
            <a:r>
              <a:rPr lang="ko-KR" altLang="en-US" b="1" dirty="0">
                <a:solidFill>
                  <a:srgbClr val="FF0000"/>
                </a:solidFill>
              </a:rPr>
              <a:t>지니 지수 </a:t>
            </a:r>
            <a:r>
              <a:rPr lang="en-US" altLang="ko-KR" b="1" dirty="0">
                <a:solidFill>
                  <a:srgbClr val="FF0000"/>
                </a:solidFill>
              </a:rPr>
              <a:t>(gini index)</a:t>
            </a:r>
            <a:r>
              <a:rPr lang="ko-KR" altLang="en-US" dirty="0"/>
              <a:t> 를</a:t>
            </a:r>
            <a:r>
              <a:rPr lang="en-US" altLang="ko-KR" dirty="0"/>
              <a:t>,</a:t>
            </a:r>
            <a:r>
              <a:rPr lang="ko-KR" altLang="en-US" dirty="0"/>
              <a:t> 회귀를 위해 사용할 때에는 </a:t>
            </a:r>
            <a:r>
              <a:rPr lang="ko-KR" altLang="en-US" b="1" dirty="0">
                <a:solidFill>
                  <a:srgbClr val="FF0000"/>
                </a:solidFill>
              </a:rPr>
              <a:t>분산 </a:t>
            </a:r>
            <a:r>
              <a:rPr lang="en-US" altLang="ko-KR" b="1" dirty="0">
                <a:solidFill>
                  <a:srgbClr val="FF0000"/>
                </a:solidFill>
              </a:rPr>
              <a:t>(variance)</a:t>
            </a:r>
            <a:r>
              <a:rPr lang="ko-KR" altLang="en-US" dirty="0"/>
              <a:t> 혹은 </a:t>
            </a:r>
            <a:r>
              <a:rPr lang="ko-KR" altLang="en-US" b="1" dirty="0">
                <a:solidFill>
                  <a:srgbClr val="FF0000"/>
                </a:solidFill>
              </a:rPr>
              <a:t>오차제곱합 </a:t>
            </a:r>
            <a:r>
              <a:rPr lang="en-US" altLang="ko-KR" b="1" dirty="0">
                <a:solidFill>
                  <a:srgbClr val="FF0000"/>
                </a:solidFill>
              </a:rPr>
              <a:t>(Sum of Squared Error: SSE)</a:t>
            </a:r>
            <a:r>
              <a:rPr lang="ko-KR" altLang="en-US" dirty="0"/>
              <a:t> 를 데이터 포인트들의 집합의 불순도로 사용함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5">
                <a:extLst>
                  <a:ext uri="{FF2B5EF4-FFF2-40B4-BE49-F238E27FC236}">
                    <a16:creationId xmlns:a16="http://schemas.microsoft.com/office/drawing/2014/main" id="{FE0F2247-58BF-46D9-8EF9-CA417054C571}"/>
                  </a:ext>
                </a:extLst>
              </p:cNvPr>
              <p:cNvSpPr txBox="1"/>
              <p:nvPr/>
            </p:nvSpPr>
            <p:spPr>
              <a:xfrm>
                <a:off x="535935" y="2362850"/>
                <a:ext cx="8889053" cy="19808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marL="160338" indent="-160338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100000"/>
                  <a:buFont typeface="Arial" pitchFamily="34" charset="0"/>
                  <a:buChar char="•"/>
                  <a:defRPr kumimoji="1" sz="1400" spc="-70">
                    <a:latin typeface="나눔고딕" pitchFamily="50" charset="-127"/>
                    <a:ea typeface="나눔고딕" pitchFamily="50" charset="-127"/>
                    <a:cs typeface="Arial" panose="020B0604020202020204" pitchFamily="34" charset="0"/>
                  </a:defRPr>
                </a:lvl1pPr>
                <a:lvl2pPr marL="350838" lvl="1" indent="-160338" algn="just" fontAlgn="base" latinLnBrk="0">
                  <a:lnSpc>
                    <a:spcPct val="150000"/>
                  </a:lnSpc>
                  <a:spcBef>
                    <a:spcPct val="0"/>
                  </a:spcBef>
                  <a:buSzPct val="100000"/>
                  <a:buFont typeface="나눔고딕" pitchFamily="50" charset="-127"/>
                  <a:buChar char="－"/>
                  <a:defRPr kumimoji="1" sz="1400" spc="-70">
                    <a:latin typeface="나눔고딕" pitchFamily="50" charset="-127"/>
                    <a:ea typeface="나눔고딕" pitchFamily="50" charset="-127"/>
                    <a:cs typeface="Arial" panose="020B0604020202020204" pitchFamily="34" charset="0"/>
                  </a:defRPr>
                </a:lvl2pPr>
              </a:lstStyle>
              <a:p>
                <a:pPr algn="just"/>
                <a:r>
                  <a:rPr lang="ko-KR" altLang="en-US" dirty="0"/>
                  <a:t>다음 예시는 세 개의 입력 변수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집 소유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결혼 상태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연소득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을 기준으로 채무 이행 여부를 조사한 데이터임</a:t>
                </a:r>
                <a:r>
                  <a:rPr lang="en-US" altLang="ko-KR" dirty="0"/>
                  <a:t>.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ko-KR" altLang="en-US" dirty="0"/>
                  <a:t>데이터 포인트들의 집합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dirty="0"/>
                  <a:t>에 총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𝑚</m:t>
                    </m:r>
                  </m:oMath>
                </a14:m>
                <a:r>
                  <a:rPr lang="ko-KR" altLang="en-US" dirty="0"/>
                  <a:t>개의 클래스가 존재한다고 가정할 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𝐴</m:t>
                    </m:r>
                    <m:r>
                      <a:rPr lang="en-US" altLang="ko-KR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번째 클래스가 차지하는 비중을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라 하자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이 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지니 지수 </a:t>
                </a:r>
                <a:r>
                  <a:rPr lang="en-US" altLang="ko-KR" dirty="0"/>
                  <a:t>(gini index)</a:t>
                </a:r>
                <a:r>
                  <a:rPr lang="ko-KR" altLang="en-US" dirty="0"/>
                  <a:t> 는 다음과 같이 계산된다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algn="just"/>
                <a:endParaRPr lang="en-US" altLang="ko-KR" dirty="0"/>
              </a:p>
              <a:p>
                <a:pPr algn="just"/>
                <a:endParaRPr lang="en-US" altLang="ko-KR" dirty="0"/>
              </a:p>
              <a:p>
                <a:pPr algn="just"/>
                <a:endParaRPr lang="en-US" altLang="ko-KR" sz="700" dirty="0"/>
              </a:p>
              <a:p>
                <a:pPr algn="just"/>
                <a:r>
                  <a:rPr lang="ko-KR" altLang="en-US" dirty="0"/>
                  <a:t>아래의 상황에서 지니 지수는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1−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10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altLang="ko-KR">
                                        <a:latin typeface="Cambria Math"/>
                                      </a:rPr>
                                      <m:t>10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>
                        <a:latin typeface="Cambria Math"/>
                      </a:rPr>
                      <m:t>=0.48</m:t>
                    </m:r>
                  </m:oMath>
                </a14:m>
                <a:r>
                  <a:rPr lang="ko-KR" altLang="en-US" dirty="0"/>
                  <a:t> 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algn="just"/>
                <a:endParaRPr lang="ko-KR" altLang="en-US" dirty="0"/>
              </a:p>
            </p:txBody>
          </p:sp>
        </mc:Choice>
        <mc:Fallback xmlns="">
          <p:sp>
            <p:nvSpPr>
              <p:cNvPr id="46" name="TextBox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0F2247-58BF-46D9-8EF9-CA417054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35" y="2362850"/>
                <a:ext cx="8889053" cy="1980863"/>
              </a:xfrm>
              <a:prstGeom prst="rect">
                <a:avLst/>
              </a:prstGeom>
              <a:blipFill rotWithShape="1">
                <a:blip r:embed="rId3"/>
                <a:stretch>
                  <a:fillRect l="-137" t="-308" r="-206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내용 개체 틀 6">
            <a:extLst>
              <a:ext uri="{FF2B5EF4-FFF2-40B4-BE49-F238E27FC236}">
                <a16:creationId xmlns:a16="http://schemas.microsoft.com/office/drawing/2014/main" id="{6AC980EE-6340-4F8F-97DF-50FC86B57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134325"/>
              </p:ext>
            </p:extLst>
          </p:nvPr>
        </p:nvGraphicFramePr>
        <p:xfrm>
          <a:off x="776536" y="4127129"/>
          <a:ext cx="5472610" cy="232605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8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집 소유 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결혼 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연소득</a:t>
                      </a:r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(K)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채무불이행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이혼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미혼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effectLst/>
                          <a:latin typeface="나눔고딕" pitchFamily="50" charset="-127"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8" name="타원 47">
            <a:extLst>
              <a:ext uri="{FF2B5EF4-FFF2-40B4-BE49-F238E27FC236}">
                <a16:creationId xmlns:a16="http://schemas.microsoft.com/office/drawing/2014/main" id="{D3728C27-33A4-4833-B50E-256163D3D10F}"/>
              </a:ext>
            </a:extLst>
          </p:cNvPr>
          <p:cNvSpPr>
            <a:spLocks noChangeAspect="1"/>
          </p:cNvSpPr>
          <p:nvPr/>
        </p:nvSpPr>
        <p:spPr>
          <a:xfrm>
            <a:off x="6033120" y="4451082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D944D48-0DF3-40D3-BB95-F6591472731E}"/>
              </a:ext>
            </a:extLst>
          </p:cNvPr>
          <p:cNvSpPr>
            <a:spLocks noChangeAspect="1"/>
          </p:cNvSpPr>
          <p:nvPr/>
        </p:nvSpPr>
        <p:spPr>
          <a:xfrm>
            <a:off x="6033855" y="5261823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96B19A-3E0A-442A-A2C4-C0BDAF0B7CC9}"/>
              </a:ext>
            </a:extLst>
          </p:cNvPr>
          <p:cNvGrpSpPr>
            <a:grpSpLocks noChangeAspect="1"/>
          </p:cNvGrpSpPr>
          <p:nvPr/>
        </p:nvGrpSpPr>
        <p:grpSpPr>
          <a:xfrm>
            <a:off x="6429164" y="5721668"/>
            <a:ext cx="1031919" cy="731520"/>
            <a:chOff x="5940151" y="2010578"/>
            <a:chExt cx="1696163" cy="120239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3F83E2F-E01D-4D39-8EA6-EFAE806AF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7866" y="2365235"/>
              <a:ext cx="182879" cy="18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A1D0D42-0665-4A08-A72D-0C3B6F3971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050" y="2361441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B1E1D13-7D2B-44A9-8898-46888CAAE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4969" y="2638425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65B15B3-7D10-4EE1-9E0C-F813E1A61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8641" y="2638425"/>
              <a:ext cx="182879" cy="18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B34FE80-7D39-4A88-A0BA-660F0AE54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930" y="2729865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74CA068-CB27-445B-AB14-F107B0812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9744" y="2361441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DDD140A-7028-4121-93BC-AE7F065147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8182" y="2125603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DA3D735-34D8-484E-8298-41818B8940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2093" y="2912745"/>
              <a:ext cx="182879" cy="18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6907308-044F-4C72-B569-AA72C1FC6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4585" y="2821306"/>
              <a:ext cx="182879" cy="18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2AFE36F-4DAA-43D9-9B78-75B2A6108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1447" y="2125603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23A5F89-35BC-4C34-9E88-D30B86358D25}"/>
                </a:ext>
              </a:extLst>
            </p:cNvPr>
            <p:cNvSpPr/>
            <p:nvPr/>
          </p:nvSpPr>
          <p:spPr>
            <a:xfrm>
              <a:off x="5940151" y="2010578"/>
              <a:ext cx="1696163" cy="1202398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ABAF33-A93B-4FA1-871F-D6F8E3A65227}"/>
              </a:ext>
            </a:extLst>
          </p:cNvPr>
          <p:cNvGrpSpPr>
            <a:grpSpLocks noChangeAspect="1"/>
          </p:cNvGrpSpPr>
          <p:nvPr/>
        </p:nvGrpSpPr>
        <p:grpSpPr>
          <a:xfrm>
            <a:off x="7727402" y="5721668"/>
            <a:ext cx="1071582" cy="390678"/>
            <a:chOff x="7347148" y="1321023"/>
            <a:chExt cx="1761356" cy="64215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63F337F-903C-42AC-BE97-91BDC9053F12}"/>
                </a:ext>
              </a:extLst>
            </p:cNvPr>
            <p:cNvSpPr/>
            <p:nvPr/>
          </p:nvSpPr>
          <p:spPr>
            <a:xfrm>
              <a:off x="7347148" y="1321023"/>
              <a:ext cx="1761356" cy="5958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79D046B5-E21D-48B1-823C-90463F2B3918}"/>
                </a:ext>
              </a:extLst>
            </p:cNvPr>
            <p:cNvSpPr txBox="1"/>
            <p:nvPr/>
          </p:nvSpPr>
          <p:spPr>
            <a:xfrm>
              <a:off x="7616632" y="1321023"/>
              <a:ext cx="1431251" cy="35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나눔고딕" pitchFamily="50" charset="-127"/>
                  <a:ea typeface="나눔고딕" pitchFamily="50" charset="-127"/>
                </a:rPr>
                <a:t>채무불이행</a:t>
              </a:r>
              <a:r>
                <a:rPr lang="en-US" altLang="ko-KR" sz="800" b="1" dirty="0">
                  <a:latin typeface="나눔고딕" pitchFamily="50" charset="-127"/>
                  <a:ea typeface="나눔고딕" pitchFamily="50" charset="-127"/>
                </a:rPr>
                <a:t>=No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FCFD245-385B-4B13-80F3-C63E0C7976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11702" y="166727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73A95DF-0BD0-48A4-BE32-D93C5681EF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11702" y="1377608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TextBox 33">
              <a:extLst>
                <a:ext uri="{FF2B5EF4-FFF2-40B4-BE49-F238E27FC236}">
                  <a16:creationId xmlns:a16="http://schemas.microsoft.com/office/drawing/2014/main" id="{636EE0F7-65B3-484B-B674-938F421FF551}"/>
                </a:ext>
              </a:extLst>
            </p:cNvPr>
            <p:cNvSpPr txBox="1"/>
            <p:nvPr/>
          </p:nvSpPr>
          <p:spPr>
            <a:xfrm>
              <a:off x="7622007" y="1609054"/>
              <a:ext cx="1481315" cy="35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나눔고딕" pitchFamily="50" charset="-127"/>
                  <a:ea typeface="나눔고딕" pitchFamily="50" charset="-127"/>
                </a:rPr>
                <a:t>채무불이행</a:t>
              </a:r>
              <a:r>
                <a:rPr lang="en-US" altLang="ko-KR" sz="800" b="1" dirty="0">
                  <a:latin typeface="나눔고딕" pitchFamily="50" charset="-127"/>
                  <a:ea typeface="나눔고딕" pitchFamily="50" charset="-127"/>
                </a:rPr>
                <a:t>=Yes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텍스트 상자 18">
                <a:extLst>
                  <a:ext uri="{FF2B5EF4-FFF2-40B4-BE49-F238E27FC236}">
                    <a16:creationId xmlns:a16="http://schemas.microsoft.com/office/drawing/2014/main" id="{389B6930-AC24-47C0-A419-7BF194FFF071}"/>
                  </a:ext>
                </a:extLst>
              </p:cNvPr>
              <p:cNvSpPr txBox="1"/>
              <p:nvPr/>
            </p:nvSpPr>
            <p:spPr>
              <a:xfrm>
                <a:off x="4190894" y="3057887"/>
                <a:ext cx="1519576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ko-KR" sz="1400" b="0" i="1" smtClean="0">
                          <a:latin typeface="Cambria Math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kumimoji="1" lang="is-I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1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1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ko-KR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ko-KR" altLang="en-US" sz="14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68" name="텍스트 상자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9B6930-AC24-47C0-A419-7BF194FF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94" y="3057887"/>
                <a:ext cx="1519576" cy="58817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929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9091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5"/>
              <p:cNvSpPr txBox="1"/>
              <p:nvPr/>
            </p:nvSpPr>
            <p:spPr>
              <a:xfrm>
                <a:off x="517462" y="1060550"/>
                <a:ext cx="8907526" cy="21668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marL="160338" indent="-160338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100000"/>
                  <a:buFont typeface="Arial" pitchFamily="34" charset="0"/>
                  <a:buChar char="•"/>
                  <a:defRPr kumimoji="1" sz="1400" spc="-70">
                    <a:latin typeface="나눔고딕" pitchFamily="50" charset="-127"/>
                    <a:ea typeface="나눔고딕" pitchFamily="50" charset="-127"/>
                    <a:cs typeface="Arial" panose="020B0604020202020204" pitchFamily="34" charset="0"/>
                  </a:defRPr>
                </a:lvl1pPr>
                <a:lvl2pPr marL="350838" lvl="1" indent="-160338" algn="just" fontAlgn="base" latinLnBrk="0">
                  <a:lnSpc>
                    <a:spcPct val="150000"/>
                  </a:lnSpc>
                  <a:spcBef>
                    <a:spcPct val="0"/>
                  </a:spcBef>
                  <a:buSzPct val="100000"/>
                  <a:buFont typeface="나눔고딕" pitchFamily="50" charset="-127"/>
                  <a:buChar char="－"/>
                  <a:defRPr kumimoji="1" sz="1400" spc="-70">
                    <a:latin typeface="나눔고딕" pitchFamily="50" charset="-127"/>
                    <a:ea typeface="나눔고딕" pitchFamily="50" charset="-127"/>
                    <a:cs typeface="Arial" panose="020B0604020202020204" pitchFamily="34" charset="0"/>
                  </a:defRPr>
                </a:lvl2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dirty="0"/>
                  <a:t>입력 변수 중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집 소유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는 이항값을 갖는 변수이므로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데이터를 </a:t>
                </a:r>
                <a:r>
                  <a:rPr lang="en-US" altLang="ko-KR" dirty="0"/>
                  <a:t>Yes</a:t>
                </a:r>
                <a:r>
                  <a:rPr lang="ko-KR" altLang="en-US" dirty="0"/>
                  <a:t> 혹은 </a:t>
                </a:r>
                <a:r>
                  <a:rPr lang="en-US" altLang="ko-KR" dirty="0"/>
                  <a:t>No</a:t>
                </a:r>
                <a:r>
                  <a:rPr lang="ko-KR" altLang="en-US" dirty="0"/>
                  <a:t>를 기준으로 두 노드로 나눌 수 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집 소유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No”</a:t>
                </a:r>
                <a:r>
                  <a:rPr lang="ko-KR" altLang="en-US" dirty="0"/>
                  <a:t> 에는 파란색 포인트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개와 빨간색 포인트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개가 해당되며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 때 지니 지수는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/>
                          </a:rPr>
                          <m:t>24</m:t>
                        </m:r>
                      </m:num>
                      <m:den>
                        <m:r>
                          <a:rPr lang="en-US" altLang="ko-KR">
                            <a:latin typeface="Cambria Math"/>
                          </a:rPr>
                          <m:t>49</m:t>
                        </m:r>
                      </m:den>
                    </m:f>
                  </m:oMath>
                </a14:m>
                <a:r>
                  <a:rPr lang="ko-KR" altLang="en-US" dirty="0"/>
                  <a:t> 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반대편은 파란색 포인트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개가 이동하며 지니 지수는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이를 종합하여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집 소유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를 기준으로 데이터 공간을 분할한 후의 지니 지수는 </a:t>
                </a:r>
                <a:r>
                  <a:rPr lang="en-US" altLang="ko-KR" dirty="0"/>
                  <a:t>0.343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dirty="0"/>
                  <a:t>데이터를 분할하기 전과 후의 지니 지수의 차이를 정보 획득량 </a:t>
                </a:r>
                <a:r>
                  <a:rPr lang="en-US" altLang="ko-KR" dirty="0"/>
                  <a:t>(information gain)</a:t>
                </a:r>
                <a:r>
                  <a:rPr lang="ko-KR" altLang="en-US" dirty="0"/>
                  <a:t> 이라고 한다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이 경우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information gain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0.48−0.343=0.137</m:t>
                    </m:r>
                  </m:oMath>
                </a14:m>
                <a:r>
                  <a:rPr lang="ko-KR" altLang="en-US" dirty="0"/>
                  <a:t> 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dirty="0"/>
                  <a:t>”</a:t>
                </a:r>
                <a:r>
                  <a:rPr lang="ko-KR" altLang="en-US" dirty="0"/>
                  <a:t>결혼 상태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 또는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연소득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으로 데이터 공간을 분할한 경우 </a:t>
                </a:r>
                <a:r>
                  <a:rPr lang="en-US" altLang="ko-KR" dirty="0"/>
                  <a:t>information gain</a:t>
                </a:r>
                <a:r>
                  <a:rPr lang="ko-KR" altLang="en-US" dirty="0"/>
                  <a:t>은 모두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0.48−0.3=0.18</m:t>
                    </m:r>
                  </m:oMath>
                </a14:m>
                <a:r>
                  <a:rPr lang="ko-KR" altLang="en-US" dirty="0"/>
                  <a:t> 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62" y="1060550"/>
                <a:ext cx="8907526" cy="2166875"/>
              </a:xfrm>
              <a:prstGeom prst="rect">
                <a:avLst/>
              </a:prstGeom>
              <a:blipFill rotWithShape="1">
                <a:blip r:embed="rId3"/>
                <a:stretch>
                  <a:fillRect l="-137" r="-205" b="-282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F6E9E9-BA1A-40B5-83E5-DF4A55BBD1CD}"/>
              </a:ext>
            </a:extLst>
          </p:cNvPr>
          <p:cNvGrpSpPr>
            <a:grpSpLocks noChangeAspect="1"/>
          </p:cNvGrpSpPr>
          <p:nvPr/>
        </p:nvGrpSpPr>
        <p:grpSpPr>
          <a:xfrm>
            <a:off x="459670" y="3681718"/>
            <a:ext cx="9173850" cy="2699693"/>
            <a:chOff x="474308" y="2576670"/>
            <a:chExt cx="15429738" cy="454068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ACF734F-29DD-4021-B3C6-43EF3AAD6BD3}"/>
                </a:ext>
              </a:extLst>
            </p:cNvPr>
            <p:cNvGrpSpPr/>
            <p:nvPr/>
          </p:nvGrpSpPr>
          <p:grpSpPr>
            <a:xfrm>
              <a:off x="3703756" y="2593344"/>
              <a:ext cx="12200290" cy="650394"/>
              <a:chOff x="7774748" y="2027252"/>
              <a:chExt cx="12200290" cy="650394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346EC22-B2F6-4898-8BEA-58D3F1C09185}"/>
                  </a:ext>
                </a:extLst>
              </p:cNvPr>
              <p:cNvSpPr/>
              <p:nvPr/>
            </p:nvSpPr>
            <p:spPr>
              <a:xfrm>
                <a:off x="7774748" y="2027252"/>
                <a:ext cx="1761355" cy="5958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TextBox 36">
                <a:extLst>
                  <a:ext uri="{FF2B5EF4-FFF2-40B4-BE49-F238E27FC236}">
                    <a16:creationId xmlns:a16="http://schemas.microsoft.com/office/drawing/2014/main" id="{399BD040-6900-4B20-9C74-BF3FEEBAFA01}"/>
                  </a:ext>
                </a:extLst>
              </p:cNvPr>
              <p:cNvSpPr txBox="1"/>
              <p:nvPr/>
            </p:nvSpPr>
            <p:spPr>
              <a:xfrm>
                <a:off x="8044233" y="2027252"/>
                <a:ext cx="1464539" cy="36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나눔고딕" pitchFamily="50" charset="-127"/>
                    <a:ea typeface="나눔고딕" pitchFamily="50" charset="-127"/>
                  </a:rPr>
                  <a:t>채무불이행</a:t>
                </a:r>
                <a:r>
                  <a:rPr lang="en-US" altLang="ko-KR" sz="800" b="1" dirty="0">
                    <a:latin typeface="나눔고딕" pitchFamily="50" charset="-127"/>
                    <a:ea typeface="나눔고딕" pitchFamily="50" charset="-127"/>
                  </a:rPr>
                  <a:t>=No</a:t>
                </a:r>
                <a:endParaRPr lang="ko-KR" altLang="en-US" sz="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0C117E7C-EE2F-47BA-83BC-867CC00953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9304" y="2373507"/>
                <a:ext cx="182879" cy="1828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D623467F-EA77-4FAF-8346-6F441FC926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39304" y="2083837"/>
                <a:ext cx="182879" cy="1828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TextBox 39">
                <a:extLst>
                  <a:ext uri="{FF2B5EF4-FFF2-40B4-BE49-F238E27FC236}">
                    <a16:creationId xmlns:a16="http://schemas.microsoft.com/office/drawing/2014/main" id="{9D501EAE-7887-4B33-81EF-19C986E255EF}"/>
                  </a:ext>
                </a:extLst>
              </p:cNvPr>
              <p:cNvSpPr txBox="1"/>
              <p:nvPr/>
            </p:nvSpPr>
            <p:spPr>
              <a:xfrm>
                <a:off x="8049607" y="2315285"/>
                <a:ext cx="1515767" cy="36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나눔고딕" pitchFamily="50" charset="-127"/>
                    <a:ea typeface="나눔고딕" pitchFamily="50" charset="-127"/>
                  </a:rPr>
                  <a:t>채무불이행</a:t>
                </a:r>
                <a:r>
                  <a:rPr lang="en-US" altLang="ko-KR" sz="800" b="1" dirty="0">
                    <a:latin typeface="나눔고딕" pitchFamily="50" charset="-127"/>
                    <a:ea typeface="나눔고딕" pitchFamily="50" charset="-127"/>
                  </a:rPr>
                  <a:t>=Yes</a:t>
                </a:r>
                <a:endParaRPr lang="ko-KR" altLang="en-US" sz="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5346EC22-B2F6-4898-8BEA-58D3F1C09185}"/>
                  </a:ext>
                </a:extLst>
              </p:cNvPr>
              <p:cNvSpPr/>
              <p:nvPr/>
            </p:nvSpPr>
            <p:spPr>
              <a:xfrm>
                <a:off x="13228786" y="2027252"/>
                <a:ext cx="1761355" cy="5958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5" name="TextBox 36">
                <a:extLst>
                  <a:ext uri="{FF2B5EF4-FFF2-40B4-BE49-F238E27FC236}">
                    <a16:creationId xmlns:a16="http://schemas.microsoft.com/office/drawing/2014/main" id="{399BD040-6900-4B20-9C74-BF3FEEBAFA01}"/>
                  </a:ext>
                </a:extLst>
              </p:cNvPr>
              <p:cNvSpPr txBox="1"/>
              <p:nvPr/>
            </p:nvSpPr>
            <p:spPr>
              <a:xfrm>
                <a:off x="13498271" y="2027252"/>
                <a:ext cx="1464539" cy="36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나눔고딕" pitchFamily="50" charset="-127"/>
                    <a:ea typeface="나눔고딕" pitchFamily="50" charset="-127"/>
                  </a:rPr>
                  <a:t>채무불이행</a:t>
                </a:r>
                <a:r>
                  <a:rPr lang="en-US" altLang="ko-KR" sz="800" b="1" dirty="0">
                    <a:latin typeface="나눔고딕" pitchFamily="50" charset="-127"/>
                    <a:ea typeface="나눔고딕" pitchFamily="50" charset="-127"/>
                  </a:rPr>
                  <a:t>=No</a:t>
                </a:r>
                <a:endParaRPr lang="ko-KR" altLang="en-US" sz="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0C117E7C-EE2F-47BA-83BC-867CC00953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93341" y="2373507"/>
                <a:ext cx="182879" cy="1828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D623467F-EA77-4FAF-8346-6F441FC926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93341" y="2083837"/>
                <a:ext cx="182879" cy="1828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8" name="TextBox 39">
                <a:extLst>
                  <a:ext uri="{FF2B5EF4-FFF2-40B4-BE49-F238E27FC236}">
                    <a16:creationId xmlns:a16="http://schemas.microsoft.com/office/drawing/2014/main" id="{9D501EAE-7887-4B33-81EF-19C986E255EF}"/>
                  </a:ext>
                </a:extLst>
              </p:cNvPr>
              <p:cNvSpPr txBox="1"/>
              <p:nvPr/>
            </p:nvSpPr>
            <p:spPr>
              <a:xfrm>
                <a:off x="13503644" y="2315285"/>
                <a:ext cx="1515767" cy="36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나눔고딕" pitchFamily="50" charset="-127"/>
                    <a:ea typeface="나눔고딕" pitchFamily="50" charset="-127"/>
                  </a:rPr>
                  <a:t>채무불이행</a:t>
                </a:r>
                <a:r>
                  <a:rPr lang="en-US" altLang="ko-KR" sz="800" b="1" dirty="0">
                    <a:latin typeface="나눔고딕" pitchFamily="50" charset="-127"/>
                    <a:ea typeface="나눔고딕" pitchFamily="50" charset="-127"/>
                  </a:rPr>
                  <a:t>=Yes</a:t>
                </a:r>
                <a:endParaRPr lang="ko-KR" altLang="en-US" sz="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346EC22-B2F6-4898-8BEA-58D3F1C09185}"/>
                  </a:ext>
                </a:extLst>
              </p:cNvPr>
              <p:cNvSpPr/>
              <p:nvPr/>
            </p:nvSpPr>
            <p:spPr>
              <a:xfrm>
                <a:off x="18184412" y="2027252"/>
                <a:ext cx="1761355" cy="5958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0" name="TextBox 36">
                <a:extLst>
                  <a:ext uri="{FF2B5EF4-FFF2-40B4-BE49-F238E27FC236}">
                    <a16:creationId xmlns:a16="http://schemas.microsoft.com/office/drawing/2014/main" id="{399BD040-6900-4B20-9C74-BF3FEEBAFA01}"/>
                  </a:ext>
                </a:extLst>
              </p:cNvPr>
              <p:cNvSpPr txBox="1"/>
              <p:nvPr/>
            </p:nvSpPr>
            <p:spPr>
              <a:xfrm>
                <a:off x="18453899" y="2027252"/>
                <a:ext cx="1464539" cy="36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나눔고딕" pitchFamily="50" charset="-127"/>
                    <a:ea typeface="나눔고딕" pitchFamily="50" charset="-127"/>
                  </a:rPr>
                  <a:t>채무불이행</a:t>
                </a:r>
                <a:r>
                  <a:rPr lang="en-US" altLang="ko-KR" sz="800" b="1" dirty="0">
                    <a:latin typeface="나눔고딕" pitchFamily="50" charset="-127"/>
                    <a:ea typeface="나눔고딕" pitchFamily="50" charset="-127"/>
                  </a:rPr>
                  <a:t>=No</a:t>
                </a:r>
                <a:endParaRPr lang="ko-KR" altLang="en-US" sz="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0C117E7C-EE2F-47BA-83BC-867CC00953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48968" y="2373507"/>
                <a:ext cx="182879" cy="1828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623467F-EA77-4FAF-8346-6F441FC926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48968" y="2083837"/>
                <a:ext cx="182879" cy="1828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73" name="TextBox 39">
                <a:extLst>
                  <a:ext uri="{FF2B5EF4-FFF2-40B4-BE49-F238E27FC236}">
                    <a16:creationId xmlns:a16="http://schemas.microsoft.com/office/drawing/2014/main" id="{9D501EAE-7887-4B33-81EF-19C986E255EF}"/>
                  </a:ext>
                </a:extLst>
              </p:cNvPr>
              <p:cNvSpPr txBox="1"/>
              <p:nvPr/>
            </p:nvSpPr>
            <p:spPr>
              <a:xfrm>
                <a:off x="18459271" y="2315285"/>
                <a:ext cx="1515767" cy="36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latin typeface="나눔고딕" pitchFamily="50" charset="-127"/>
                    <a:ea typeface="나눔고딕" pitchFamily="50" charset="-127"/>
                  </a:rPr>
                  <a:t>채무불이행</a:t>
                </a:r>
                <a:r>
                  <a:rPr lang="en-US" altLang="ko-KR" sz="800" b="1" dirty="0">
                    <a:latin typeface="나눔고딕" pitchFamily="50" charset="-127"/>
                    <a:ea typeface="나눔고딕" pitchFamily="50" charset="-127"/>
                  </a:rPr>
                  <a:t>=Yes</a:t>
                </a:r>
                <a:endParaRPr lang="ko-KR" altLang="en-US" sz="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2C91ACA-6A4B-41DD-B895-23E1FA4A8743}"/>
                </a:ext>
              </a:extLst>
            </p:cNvPr>
            <p:cNvCxnSpPr/>
            <p:nvPr/>
          </p:nvCxnSpPr>
          <p:spPr>
            <a:xfrm flipH="1">
              <a:off x="1791371" y="3779068"/>
              <a:ext cx="925870" cy="678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D980ED0-989D-4F7C-A306-73816A236B45}"/>
                </a:ext>
              </a:extLst>
            </p:cNvPr>
            <p:cNvGrpSpPr/>
            <p:nvPr/>
          </p:nvGrpSpPr>
          <p:grpSpPr>
            <a:xfrm>
              <a:off x="1869159" y="2576670"/>
              <a:ext cx="1696163" cy="1202398"/>
              <a:chOff x="5940151" y="2010578"/>
              <a:chExt cx="1696163" cy="1202398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48847F4-91E3-4812-B068-74866FEB11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07450" y="2365235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8203FDC-D0EA-4287-9D9C-35DFD43302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7049" y="2361441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1703C399-9FCA-4D6E-8764-6DBB0DD411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4969" y="2638425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0734DAA4-4EFA-45BF-B051-2C9CE07E61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88224" y="263842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153812F-B9EB-47D5-AD8C-BD4C50A26C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9930" y="272986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46C48CC-6D4A-40FC-86F1-45CDB174AD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9744" y="2361441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B1B0B4E6-FA90-474D-B913-C9CCD78DBB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8183" y="2125603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601ABE53-3D70-4BED-B2C5-7CB4E187D2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675" y="2912746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486F5E6-4111-407B-973D-355FA5680A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84168" y="2821304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8D42DFA9-932F-485C-AC51-8FA512389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81446" y="2125603"/>
                <a:ext cx="182881" cy="1828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B7ED6FD-D392-4127-9DEF-C24DB9D84142}"/>
                  </a:ext>
                </a:extLst>
              </p:cNvPr>
              <p:cNvSpPr/>
              <p:nvPr/>
            </p:nvSpPr>
            <p:spPr>
              <a:xfrm>
                <a:off x="5940151" y="2010578"/>
                <a:ext cx="1696163" cy="12023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5E68517-9BA6-41A0-9B11-0B0BF7313115}"/>
                </a:ext>
              </a:extLst>
            </p:cNvPr>
            <p:cNvCxnSpPr/>
            <p:nvPr/>
          </p:nvCxnSpPr>
          <p:spPr>
            <a:xfrm>
              <a:off x="2717240" y="3779068"/>
              <a:ext cx="939523" cy="678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69C8D31-9BDC-461B-A300-A4008B9F709F}"/>
                </a:ext>
              </a:extLst>
            </p:cNvPr>
            <p:cNvSpPr/>
            <p:nvPr/>
          </p:nvSpPr>
          <p:spPr>
            <a:xfrm>
              <a:off x="747501" y="4522020"/>
              <a:ext cx="1696163" cy="985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ECAC-B48D-4852-BA1F-F7C667860C40}"/>
                </a:ext>
              </a:extLst>
            </p:cNvPr>
            <p:cNvSpPr/>
            <p:nvPr/>
          </p:nvSpPr>
          <p:spPr>
            <a:xfrm>
              <a:off x="3093296" y="4520886"/>
              <a:ext cx="1696163" cy="9863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TextBox 58">
              <a:extLst>
                <a:ext uri="{FF2B5EF4-FFF2-40B4-BE49-F238E27FC236}">
                  <a16:creationId xmlns:a16="http://schemas.microsoft.com/office/drawing/2014/main" id="{B75041D5-B231-4548-9880-4E77F209846C}"/>
                </a:ext>
              </a:extLst>
            </p:cNvPr>
            <p:cNvSpPr txBox="1"/>
            <p:nvPr/>
          </p:nvSpPr>
          <p:spPr>
            <a:xfrm>
              <a:off x="1055985" y="3851077"/>
              <a:ext cx="914529" cy="62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집 소유</a:t>
              </a:r>
              <a:endParaRPr lang="en-US" altLang="ko-KR" sz="9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= No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TextBox 59">
              <a:extLst>
                <a:ext uri="{FF2B5EF4-FFF2-40B4-BE49-F238E27FC236}">
                  <a16:creationId xmlns:a16="http://schemas.microsoft.com/office/drawing/2014/main" id="{762E2194-B988-4678-A1CD-54B46DE45E1F}"/>
                </a:ext>
              </a:extLst>
            </p:cNvPr>
            <p:cNvSpPr txBox="1"/>
            <p:nvPr/>
          </p:nvSpPr>
          <p:spPr>
            <a:xfrm>
              <a:off x="3495999" y="3842364"/>
              <a:ext cx="914529" cy="62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집 소유</a:t>
              </a:r>
              <a:endParaRPr lang="en-US" altLang="ko-KR" sz="9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= Yes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2D1E451-C43D-4818-9620-E1E878526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730" y="4715172"/>
              <a:ext cx="182879" cy="1828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B992CF0-DDB8-47E5-BA3A-8B28A2575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188" y="4715172"/>
              <a:ext cx="182879" cy="1828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91B763C-FE6A-47C2-B607-1D3C753DDD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4964" y="4715172"/>
              <a:ext cx="182879" cy="1828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DE9A91-A023-49DA-8B5F-9E3BCCFB68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1143" y="4732684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28818D6-A2B4-4362-85E7-3109F1BF87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602" y="4732684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1BD085E-F791-47D3-9922-B5EE12064F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6377" y="4732684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E205942-3B28-42E0-BE9C-949329B4E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210" y="4732684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52C0ADF-CB37-44D5-A9C0-5838B232C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807" y="5103013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4CF55AC-3463-4E94-81B0-A9172D203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2633" y="5103013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2C99307-4484-4FF7-9279-751AC21606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6377" y="5103013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9779D786-1759-4A40-9F7D-F0D828400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08" y="5579268"/>
              <a:ext cx="218694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63A6E258-C6F0-45C3-82BE-C31A9E7B8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156" y="5579268"/>
              <a:ext cx="1257300" cy="670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5">
              <a:extLst>
                <a:ext uri="{FF2B5EF4-FFF2-40B4-BE49-F238E27FC236}">
                  <a16:creationId xmlns:a16="http://schemas.microsoft.com/office/drawing/2014/main" id="{CE0119F3-4021-49F8-9CF2-999AE2570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40" y="6515372"/>
              <a:ext cx="3619500" cy="601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F3FDE76-EBD9-40C8-B8CD-EC1FDE8FCBF7}"/>
              </a:ext>
            </a:extLst>
          </p:cNvPr>
          <p:cNvGrpSpPr>
            <a:grpSpLocks noChangeAspect="1"/>
          </p:cNvGrpSpPr>
          <p:nvPr/>
        </p:nvGrpSpPr>
        <p:grpSpPr>
          <a:xfrm>
            <a:off x="3680676" y="3693336"/>
            <a:ext cx="2534236" cy="2604984"/>
            <a:chOff x="4398249" y="1644084"/>
            <a:chExt cx="4462202" cy="4586774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E6FBD22B-1819-4C1A-9A41-2A89092DDD77}"/>
                </a:ext>
              </a:extLst>
            </p:cNvPr>
            <p:cNvCxnSpPr/>
            <p:nvPr/>
          </p:nvCxnSpPr>
          <p:spPr>
            <a:xfrm flipH="1">
              <a:off x="5862363" y="2846482"/>
              <a:ext cx="925870" cy="678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5596FD-30DD-4FCE-A6F1-BBC90E92375B}"/>
                </a:ext>
              </a:extLst>
            </p:cNvPr>
            <p:cNvGrpSpPr/>
            <p:nvPr/>
          </p:nvGrpSpPr>
          <p:grpSpPr>
            <a:xfrm>
              <a:off x="5940151" y="1644084"/>
              <a:ext cx="1696163" cy="1202398"/>
              <a:chOff x="5940151" y="2010578"/>
              <a:chExt cx="1696163" cy="1202398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8C0E346-6377-4967-8989-194013973F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07450" y="2365236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8692ECB-F2CE-438A-A6E3-9727989E8F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7050" y="2361441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975BF6D3-5026-4800-90B3-B87E71648D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4969" y="263842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C71A4FBF-781A-44D9-8C29-A2559B3D63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88224" y="263842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35B6BBDF-493B-46BE-A9C6-9C63B645B0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9930" y="272986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8F41EDC-13FB-4624-9DB2-413E718505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9744" y="2361441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43318501-C8ED-4139-AAC5-24EE09DC56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8182" y="2125603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D7E502E3-C142-47A9-BEF7-D6F593F5CF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676" y="291274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B48E834-C92C-4DD9-A075-4344B6D81C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84168" y="282130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13E1766A-0946-4D8B-8512-58B2B941A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81447" y="2125603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1A9429C-AFD6-4C56-89C8-983312C953D6}"/>
                  </a:ext>
                </a:extLst>
              </p:cNvPr>
              <p:cNvSpPr/>
              <p:nvPr/>
            </p:nvSpPr>
            <p:spPr>
              <a:xfrm>
                <a:off x="5940151" y="2010578"/>
                <a:ext cx="1696163" cy="12023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BE233F61-C976-4279-BFE2-C02CD936C8EB}"/>
                </a:ext>
              </a:extLst>
            </p:cNvPr>
            <p:cNvCxnSpPr/>
            <p:nvPr/>
          </p:nvCxnSpPr>
          <p:spPr>
            <a:xfrm>
              <a:off x="6788232" y="2846482"/>
              <a:ext cx="939523" cy="678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5CF3731-13F6-492A-80FD-980531AA3FAB}"/>
                </a:ext>
              </a:extLst>
            </p:cNvPr>
            <p:cNvSpPr/>
            <p:nvPr/>
          </p:nvSpPr>
          <p:spPr>
            <a:xfrm>
              <a:off x="4818493" y="3589434"/>
              <a:ext cx="1696163" cy="985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FC227BA-0D4A-4948-A048-175E8268077B}"/>
                </a:ext>
              </a:extLst>
            </p:cNvPr>
            <p:cNvSpPr/>
            <p:nvPr/>
          </p:nvSpPr>
          <p:spPr>
            <a:xfrm>
              <a:off x="7164288" y="3588300"/>
              <a:ext cx="1696163" cy="9863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4" name="TextBox 90">
              <a:extLst>
                <a:ext uri="{FF2B5EF4-FFF2-40B4-BE49-F238E27FC236}">
                  <a16:creationId xmlns:a16="http://schemas.microsoft.com/office/drawing/2014/main" id="{C40802C4-A698-42D2-B5EF-FF1DEBF0DFE4}"/>
                </a:ext>
              </a:extLst>
            </p:cNvPr>
            <p:cNvSpPr txBox="1"/>
            <p:nvPr/>
          </p:nvSpPr>
          <p:spPr>
            <a:xfrm>
              <a:off x="4398249" y="2918491"/>
              <a:ext cx="1558595" cy="650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결혼</a:t>
              </a:r>
              <a:endParaRPr lang="en-US" altLang="ko-KR" sz="9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= {</a:t>
              </a:r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미혼</a:t>
              </a:r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이혼</a:t>
              </a:r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}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5" name="TextBox 91">
              <a:extLst>
                <a:ext uri="{FF2B5EF4-FFF2-40B4-BE49-F238E27FC236}">
                  <a16:creationId xmlns:a16="http://schemas.microsoft.com/office/drawing/2014/main" id="{DA4C4C5E-0357-435F-9F5D-3E92BBFF229A}"/>
                </a:ext>
              </a:extLst>
            </p:cNvPr>
            <p:cNvSpPr txBox="1"/>
            <p:nvPr/>
          </p:nvSpPr>
          <p:spPr>
            <a:xfrm>
              <a:off x="7604042" y="2909778"/>
              <a:ext cx="898125" cy="650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결혼</a:t>
              </a:r>
              <a:endParaRPr lang="en-US" altLang="ko-KR" sz="9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= </a:t>
              </a:r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기혼</a:t>
              </a: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CAD9D67-7EC6-419A-9008-D8D1ED6AB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0721" y="378258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1C4F68A7-C974-4072-ABC7-C06232CD9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5180" y="378258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4005272-BF5A-4314-9F89-BB7586B3B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5955" y="378258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402A6E3-A03B-4935-9D75-9B45BF0B56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2135" y="3800098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40CAB00-10BD-4D2D-B8D6-DD9D2856B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6594" y="3800098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F982C8F3-3D73-4237-8604-8FA9AE0B4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7369" y="3800098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959FADC-94C2-4FFA-B13C-FD994C2EA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9560" y="378258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259B2FFF-1972-4A33-969C-8F5D85756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799" y="417042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63069E2-680F-4E10-924F-E4D2DC3636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3625" y="417042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FBC82396-D2C7-4DDE-B8FE-416B30D2A7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7369" y="417042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9B0CADA7-23E1-45B6-8577-4ADC0FB3F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719" y="4682728"/>
              <a:ext cx="2019300" cy="693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3">
              <a:extLst>
                <a:ext uri="{FF2B5EF4-FFF2-40B4-BE49-F238E27FC236}">
                  <a16:creationId xmlns:a16="http://schemas.microsoft.com/office/drawing/2014/main" id="{D1A7395F-3639-4BD8-8808-27C10181A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304" y="4701778"/>
              <a:ext cx="1264920" cy="655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5">
              <a:extLst>
                <a:ext uri="{FF2B5EF4-FFF2-40B4-BE49-F238E27FC236}">
                  <a16:creationId xmlns:a16="http://schemas.microsoft.com/office/drawing/2014/main" id="{BCDF5817-BE57-4A3A-B2F7-508D032E8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5636498"/>
              <a:ext cx="3048000" cy="594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B12667C-9F5F-4E88-B46A-A7B85D12D75B}"/>
              </a:ext>
            </a:extLst>
          </p:cNvPr>
          <p:cNvGrpSpPr>
            <a:grpSpLocks noChangeAspect="1"/>
          </p:cNvGrpSpPr>
          <p:nvPr/>
        </p:nvGrpSpPr>
        <p:grpSpPr>
          <a:xfrm>
            <a:off x="6741747" y="3712014"/>
            <a:ext cx="2478771" cy="2653169"/>
            <a:chOff x="4584072" y="1670283"/>
            <a:chExt cx="4276379" cy="4577249"/>
          </a:xfrm>
        </p:grpSpPr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E43EA895-B38E-48C9-B137-EC142CF52BFE}"/>
                </a:ext>
              </a:extLst>
            </p:cNvPr>
            <p:cNvCxnSpPr>
              <a:stCxn id="131" idx="2"/>
            </p:cNvCxnSpPr>
            <p:nvPr/>
          </p:nvCxnSpPr>
          <p:spPr>
            <a:xfrm flipH="1">
              <a:off x="5862363" y="2872681"/>
              <a:ext cx="925870" cy="678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0BC66996-BA90-4BF6-BE97-C600E71F641E}"/>
                </a:ext>
              </a:extLst>
            </p:cNvPr>
            <p:cNvGrpSpPr/>
            <p:nvPr/>
          </p:nvGrpSpPr>
          <p:grpSpPr>
            <a:xfrm>
              <a:off x="5940151" y="1670283"/>
              <a:ext cx="1696163" cy="1202398"/>
              <a:chOff x="5940151" y="2010578"/>
              <a:chExt cx="1696163" cy="1202398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1FB923BB-E2AA-48CD-BDE3-41EC06B7CB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07450" y="2365236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01EDA99C-BBA0-479D-9C06-6B6A109B3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7050" y="2361441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D65006A9-1489-43DE-B4B9-532CEEFD9F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4969" y="263842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5CD2860A-A761-4A6F-AD54-3E46C6D8B8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88224" y="263842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335F7F20-D46C-4FB9-9F8D-AA63A5F036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9930" y="272986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C2FC2E61-0576-447D-8AAC-53BB1D0E9C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19744" y="2361441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89083E5-D444-489A-B2E5-B97E409868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8182" y="2125603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2DE43CB6-45F5-4B27-A4A9-E266724C88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1676" y="291274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E0BD39AC-9B7C-466C-8C8D-AF3ED51F76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84168" y="2821305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03387448-DE6B-451B-B2D2-E620334D9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81447" y="2125603"/>
                <a:ext cx="182880" cy="1828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5244F87F-AF5D-4F57-A751-4530F0551F67}"/>
                  </a:ext>
                </a:extLst>
              </p:cNvPr>
              <p:cNvSpPr/>
              <p:nvPr/>
            </p:nvSpPr>
            <p:spPr>
              <a:xfrm>
                <a:off x="5940151" y="2010578"/>
                <a:ext cx="1696163" cy="12023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F1350F74-89E4-43BD-9C7F-4E21FB180620}"/>
                </a:ext>
              </a:extLst>
            </p:cNvPr>
            <p:cNvCxnSpPr/>
            <p:nvPr/>
          </p:nvCxnSpPr>
          <p:spPr>
            <a:xfrm>
              <a:off x="6788232" y="2872681"/>
              <a:ext cx="939523" cy="678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EE1ED05-3974-42D0-AEAC-AB2404A48451}"/>
                </a:ext>
              </a:extLst>
            </p:cNvPr>
            <p:cNvSpPr/>
            <p:nvPr/>
          </p:nvSpPr>
          <p:spPr>
            <a:xfrm>
              <a:off x="4818493" y="3615633"/>
              <a:ext cx="1696163" cy="985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5A5F117-5AFE-453E-AB7F-C27F53417ACB}"/>
                </a:ext>
              </a:extLst>
            </p:cNvPr>
            <p:cNvSpPr/>
            <p:nvPr/>
          </p:nvSpPr>
          <p:spPr>
            <a:xfrm>
              <a:off x="7164288" y="3614499"/>
              <a:ext cx="1696163" cy="9863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2" name="TextBox 21">
              <a:extLst>
                <a:ext uri="{FF2B5EF4-FFF2-40B4-BE49-F238E27FC236}">
                  <a16:creationId xmlns:a16="http://schemas.microsoft.com/office/drawing/2014/main" id="{814DA663-1366-487D-89E3-E7B41E0188D0}"/>
                </a:ext>
              </a:extLst>
            </p:cNvPr>
            <p:cNvSpPr txBox="1"/>
            <p:nvPr/>
          </p:nvSpPr>
          <p:spPr>
            <a:xfrm>
              <a:off x="4584072" y="2944688"/>
              <a:ext cx="1186954" cy="637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연소득</a:t>
              </a:r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(K)</a:t>
              </a:r>
            </a:p>
            <a:p>
              <a:pPr algn="ctr"/>
              <a:r>
                <a:rPr lang="ko-KR" altLang="ko-KR" sz="900" b="1" dirty="0">
                  <a:latin typeface="나눔고딕" pitchFamily="50" charset="-127"/>
                  <a:ea typeface="나눔고딕" pitchFamily="50" charset="-127"/>
                </a:rPr>
                <a:t>≤</a:t>
              </a:r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 97K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3" name="TextBox 22">
              <a:extLst>
                <a:ext uri="{FF2B5EF4-FFF2-40B4-BE49-F238E27FC236}">
                  <a16:creationId xmlns:a16="http://schemas.microsoft.com/office/drawing/2014/main" id="{2DD47CB8-D663-49B0-831D-8F3FF5AEF3F8}"/>
                </a:ext>
              </a:extLst>
            </p:cNvPr>
            <p:cNvSpPr txBox="1"/>
            <p:nvPr/>
          </p:nvSpPr>
          <p:spPr>
            <a:xfrm>
              <a:off x="7459633" y="2935978"/>
              <a:ext cx="1186954" cy="637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고딕" pitchFamily="50" charset="-127"/>
                  <a:ea typeface="나눔고딕" pitchFamily="50" charset="-127"/>
                </a:rPr>
                <a:t>연소득</a:t>
              </a:r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(K)</a:t>
              </a:r>
            </a:p>
            <a:p>
              <a:pPr algn="ctr"/>
              <a:r>
                <a:rPr lang="en-US" altLang="ko-KR" sz="900" b="1" dirty="0">
                  <a:latin typeface="나눔고딕" pitchFamily="50" charset="-127"/>
                  <a:ea typeface="나눔고딕" pitchFamily="50" charset="-127"/>
                </a:rPr>
                <a:t>&gt; 97K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9B6A544-480B-4E38-BAE1-2BC551E4D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0722" y="3808784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323653F-D2E0-4842-B759-D684C2AF6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5180" y="3808785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29C4C25-375B-4FEA-ABA7-51677893C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5955" y="3808785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6AD371D-08D9-42DF-8056-C4BF9A40A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2135" y="382629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2838A0B4-1E8E-4EC5-A1F3-D1E874956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6594" y="382629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729758E-9EEA-411B-94DD-22B62990CE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7369" y="382629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B7192AA-8409-463E-BAFA-D03BD90FE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9560" y="3808785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466FB7D-7EB5-4436-93A6-DE31AB61D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4799" y="419662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602B6C79-EE86-4076-BCA9-30794A44AC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3625" y="419662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8F822F31-9EC8-47F6-B5C1-CC729DC41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6574" y="419662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188E2239-74CF-4DBA-A2AE-71ED26549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719" y="4708927"/>
              <a:ext cx="2019300" cy="693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5" name="Picture 3">
              <a:extLst>
                <a:ext uri="{FF2B5EF4-FFF2-40B4-BE49-F238E27FC236}">
                  <a16:creationId xmlns:a16="http://schemas.microsoft.com/office/drawing/2014/main" id="{16E73805-C47B-4A83-9F46-4E3016FF8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304" y="4727977"/>
              <a:ext cx="1264920" cy="655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" name="Picture 5">
              <a:extLst>
                <a:ext uri="{FF2B5EF4-FFF2-40B4-BE49-F238E27FC236}">
                  <a16:creationId xmlns:a16="http://schemas.microsoft.com/office/drawing/2014/main" id="{A7473CA0-3436-46D2-9F89-89D0BB4D6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5660792"/>
              <a:ext cx="3154680" cy="586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189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28574" y="1340768"/>
            <a:ext cx="8924926" cy="51585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30000"/>
              </a:lnSpc>
            </a:pPr>
            <a:r>
              <a:rPr lang="ko-KR" altLang="en-US" sz="1350" dirty="0"/>
              <a:t>학습 데이터에 대한 정확도를 </a:t>
            </a:r>
            <a:r>
              <a:rPr lang="en-US" altLang="ko-KR" sz="1350" dirty="0"/>
              <a:t>(</a:t>
            </a:r>
            <a:r>
              <a:rPr lang="ko-KR" altLang="en-US" sz="1350" dirty="0"/>
              <a:t>이론상으로</a:t>
            </a:r>
            <a:r>
              <a:rPr lang="en-US" altLang="ko-KR" sz="1350" dirty="0"/>
              <a:t>) 100%</a:t>
            </a:r>
            <a:r>
              <a:rPr lang="ko-KR" altLang="en-US" sz="1350" dirty="0"/>
              <a:t>로 만드는 것이 가능</a:t>
            </a:r>
            <a:r>
              <a:rPr lang="en-US" altLang="ko-KR" sz="1350" dirty="0"/>
              <a:t>: </a:t>
            </a:r>
            <a:r>
              <a:rPr lang="ko-KR" altLang="en-US" sz="1350" dirty="0"/>
              <a:t>데이터 공간을 끊임없이 분할하여 모든 잎 노드의 불순도를 </a:t>
            </a:r>
            <a:r>
              <a:rPr lang="en-US" altLang="ko-KR" sz="1350" dirty="0"/>
              <a:t>0</a:t>
            </a:r>
            <a:r>
              <a:rPr lang="ko-KR" altLang="en-US" sz="1350" dirty="0"/>
              <a:t>으로 만들면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이러한 의사결정나무 모델을 전체 자란 나무 </a:t>
            </a:r>
            <a:r>
              <a:rPr lang="en-US" altLang="ko-KR" sz="1350" dirty="0"/>
              <a:t>(full-grown tree) </a:t>
            </a:r>
            <a:r>
              <a:rPr lang="ko-KR" altLang="en-US" sz="1350" dirty="0"/>
              <a:t>라고 한다</a:t>
            </a:r>
            <a:r>
              <a:rPr lang="en-US" altLang="ko-KR" sz="1350" dirty="0"/>
              <a:t>. Full-grown tree</a:t>
            </a:r>
            <a:r>
              <a:rPr lang="ko-KR" altLang="en-US" sz="1350" dirty="0"/>
              <a:t>는 학습 데이터에 대한 정확도는 높지만</a:t>
            </a:r>
            <a:r>
              <a:rPr lang="en-US" altLang="ko-KR" sz="1350" dirty="0"/>
              <a:t>, </a:t>
            </a:r>
            <a:r>
              <a:rPr lang="ko-KR" altLang="en-US" sz="1350" dirty="0"/>
              <a:t>따로 분류 성능 검증을 위해 마련해두는 검증 데이터셋 </a:t>
            </a:r>
            <a:r>
              <a:rPr lang="en-US" altLang="ko-KR" sz="1350" dirty="0"/>
              <a:t>(validation dataset or development dataset), </a:t>
            </a:r>
            <a:r>
              <a:rPr lang="ko-KR" altLang="en-US" sz="1350" dirty="0"/>
              <a:t>테스트 데이터셋 </a:t>
            </a:r>
            <a:r>
              <a:rPr lang="en-US" altLang="ko-KR" sz="1350" dirty="0"/>
              <a:t>(test dataset), </a:t>
            </a:r>
            <a:r>
              <a:rPr lang="ko-KR" altLang="en-US" sz="1350" dirty="0"/>
              <a:t>그리고 앞으로 새롭게 등장할 데이터셋에 대한 성능은 매우 떨어지는 </a:t>
            </a:r>
            <a:r>
              <a:rPr lang="ko-KR" altLang="en-US" sz="1350" b="1" dirty="0">
                <a:solidFill>
                  <a:srgbClr val="FF0000"/>
                </a:solidFill>
              </a:rPr>
              <a:t>과적합 </a:t>
            </a:r>
            <a:r>
              <a:rPr lang="en-US" altLang="ko-KR" sz="1350" b="1" dirty="0">
                <a:solidFill>
                  <a:srgbClr val="FF0000"/>
                </a:solidFill>
              </a:rPr>
              <a:t>(overfitting) </a:t>
            </a:r>
            <a:r>
              <a:rPr lang="ko-KR" altLang="en-US" sz="1350" b="1" dirty="0">
                <a:solidFill>
                  <a:srgbClr val="FF0000"/>
                </a:solidFill>
              </a:rPr>
              <a:t>현상</a:t>
            </a:r>
            <a:r>
              <a:rPr lang="ko-KR" altLang="en-US" sz="1350" dirty="0"/>
              <a:t>이 나타난다</a:t>
            </a:r>
            <a:r>
              <a:rPr lang="en-US" altLang="ko-KR" sz="1350" dirty="0"/>
              <a:t>. CART </a:t>
            </a:r>
            <a:r>
              <a:rPr lang="ko-KR" altLang="en-US" sz="1350" dirty="0"/>
              <a:t>모델에서는 과적합 문제를 방지하기 위해 조기 학습 종료 </a:t>
            </a:r>
            <a:r>
              <a:rPr lang="en-US" altLang="ko-KR" sz="1350" dirty="0"/>
              <a:t>(early stopping), </a:t>
            </a:r>
            <a:r>
              <a:rPr lang="ko-KR" altLang="en-US" sz="1350" dirty="0"/>
              <a:t>가지치기 </a:t>
            </a:r>
            <a:r>
              <a:rPr lang="en-US" altLang="ko-KR" sz="1350" dirty="0"/>
              <a:t>(pruning) </a:t>
            </a:r>
            <a:r>
              <a:rPr lang="ko-KR" altLang="en-US" sz="1350" dirty="0"/>
              <a:t>등 다양한 모델 제약 방법을 사용할 수 있다</a:t>
            </a:r>
            <a:r>
              <a:rPr lang="en-US" altLang="ko-KR" sz="1350" dirty="0"/>
              <a:t>. </a:t>
            </a:r>
            <a:r>
              <a:rPr lang="ko-KR" altLang="en-US" sz="1350" dirty="0"/>
              <a:t>이 부분은 본 교재에서는 다루지 않으며</a:t>
            </a:r>
            <a:r>
              <a:rPr lang="en-US" altLang="ko-KR" sz="1350" dirty="0"/>
              <a:t>, </a:t>
            </a:r>
            <a:r>
              <a:rPr lang="ko-KR" altLang="en-US" sz="1350" dirty="0"/>
              <a:t>관심이 있는 경우 다른 문헌을 참고하자</a:t>
            </a:r>
            <a:r>
              <a:rPr lang="en-US" altLang="ko-KR" sz="1350" dirty="0"/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ko-KR" altLang="en-US" sz="1350" b="1" dirty="0"/>
              <a:t>입력 변수를 평가하고 선택하는 과정이 모델 학습 과정에 포함되어 있음</a:t>
            </a:r>
            <a:r>
              <a:rPr lang="en-US" altLang="ko-KR" sz="1350" b="1" dirty="0"/>
              <a:t>: </a:t>
            </a:r>
            <a:r>
              <a:rPr lang="ko-KR" altLang="en-US" sz="1350" dirty="0"/>
              <a:t>일반적으로 머신러닝 모델링 시 최적의 입력 변수 집합을 찾는 과정은 매우 중요하다</a:t>
            </a:r>
            <a:r>
              <a:rPr lang="en-US" altLang="ko-KR" sz="1350" dirty="0"/>
              <a:t>. </a:t>
            </a:r>
            <a:r>
              <a:rPr lang="ko-KR" altLang="en-US" sz="1350" dirty="0"/>
              <a:t>머신러닝 모델의 성능은 입력 변수의 조합 및 선택에 따라 많이 달라지며</a:t>
            </a:r>
            <a:r>
              <a:rPr lang="en-US" altLang="ko-KR" sz="1350" dirty="0"/>
              <a:t>, </a:t>
            </a:r>
            <a:r>
              <a:rPr lang="ko-KR" altLang="en-US" sz="1350" dirty="0"/>
              <a:t>차원의 저주를 해결하는 측면에서도 중요하다</a:t>
            </a:r>
            <a:r>
              <a:rPr lang="en-US" altLang="ko-KR" sz="1350" dirty="0"/>
              <a:t>. </a:t>
            </a:r>
            <a:r>
              <a:rPr lang="ko-KR" altLang="en-US" sz="1350" dirty="0"/>
              <a:t>입력 변수 집합을 찾는 것과 머신러닝 모델 학습은 대개 이원적으로 이루어지나</a:t>
            </a:r>
            <a:r>
              <a:rPr lang="en-US" altLang="ko-KR" sz="1350" dirty="0"/>
              <a:t>, </a:t>
            </a:r>
            <a:r>
              <a:rPr lang="ko-KR" altLang="en-US" sz="1350" b="1" dirty="0">
                <a:solidFill>
                  <a:srgbClr val="FF0000"/>
                </a:solidFill>
              </a:rPr>
              <a:t>의사결정나무 모델의 경우 학습과 입력 변수 선택이 동시에 이루어진다</a:t>
            </a:r>
            <a:r>
              <a:rPr lang="ko-KR" altLang="en-US" sz="1350" dirty="0"/>
              <a:t>는 특징이 있다</a:t>
            </a:r>
            <a:r>
              <a:rPr lang="en-US" altLang="ko-KR" sz="1350" dirty="0"/>
              <a:t>. 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ko-KR" altLang="en-US" sz="1350" dirty="0"/>
              <a:t>높은 설명력에 비해 비교적 낮은 예측 성능</a:t>
            </a:r>
            <a:r>
              <a:rPr lang="en-US" altLang="ko-KR" sz="1350" dirty="0"/>
              <a:t>: CART </a:t>
            </a:r>
            <a:r>
              <a:rPr lang="ko-KR" altLang="en-US" sz="1350" dirty="0"/>
              <a:t>모델은 </a:t>
            </a:r>
            <a:r>
              <a:rPr lang="ko-KR" altLang="en-US" sz="1350" b="1" dirty="0"/>
              <a:t>데이터 포인트의 출력 변수를 예측하는 일련의 규칙을 생성</a:t>
            </a:r>
            <a:r>
              <a:rPr lang="ko-KR" altLang="en-US" sz="1350" dirty="0"/>
              <a:t>해낸다</a:t>
            </a:r>
            <a:r>
              <a:rPr lang="en-US" altLang="ko-KR" sz="1350" dirty="0"/>
              <a:t>. </a:t>
            </a:r>
            <a:r>
              <a:rPr lang="ko-KR" altLang="en-US" sz="1350" dirty="0"/>
              <a:t>가령 앞의 예제로는 ”만약 결혼 상태가 미혼 혹은 이혼이고</a:t>
            </a:r>
            <a:r>
              <a:rPr lang="en-US" altLang="ko-KR" sz="1350" dirty="0"/>
              <a:t>, </a:t>
            </a:r>
            <a:r>
              <a:rPr lang="ko-KR" altLang="en-US" sz="1350" dirty="0"/>
              <a:t>집을 갖지 않으며</a:t>
            </a:r>
            <a:r>
              <a:rPr lang="en-US" altLang="ko-KR" sz="1350" dirty="0"/>
              <a:t>, </a:t>
            </a:r>
            <a:r>
              <a:rPr lang="ko-KR" altLang="en-US" sz="1350" dirty="0"/>
              <a:t>연소득이 </a:t>
            </a:r>
            <a:r>
              <a:rPr lang="en-US" altLang="ko-KR" sz="1350" dirty="0"/>
              <a:t>97K </a:t>
            </a:r>
            <a:r>
              <a:rPr lang="ko-KR" altLang="en-US" sz="1350" dirty="0"/>
              <a:t>이상이면 채무를 불이행한다” 라는 규칙을 만들 수 있다</a:t>
            </a:r>
            <a:r>
              <a:rPr lang="en-US" altLang="ko-KR" sz="1350" dirty="0"/>
              <a:t>. </a:t>
            </a:r>
            <a:r>
              <a:rPr lang="ko-KR" altLang="en-US" sz="1350" dirty="0"/>
              <a:t>다만</a:t>
            </a:r>
            <a:r>
              <a:rPr lang="en-US" altLang="ko-KR" sz="1350" dirty="0"/>
              <a:t>, </a:t>
            </a:r>
            <a:r>
              <a:rPr lang="ko-KR" altLang="en-US" sz="1350" dirty="0"/>
              <a:t>데이터 공간을 입력 변수에 대한 수직적인 축으로 공간을 분할한다는 측면에서 생성되는 분류 경계면 </a:t>
            </a:r>
            <a:r>
              <a:rPr lang="en-US" altLang="ko-KR" sz="1350" dirty="0"/>
              <a:t>/ </a:t>
            </a:r>
            <a:r>
              <a:rPr lang="ko-KR" altLang="en-US" sz="1350" dirty="0"/>
              <a:t>회귀면이 지나치게 복잡해질 수 있으며</a:t>
            </a:r>
            <a:r>
              <a:rPr lang="en-US" altLang="ko-KR" sz="1350" dirty="0"/>
              <a:t>, </a:t>
            </a:r>
            <a:r>
              <a:rPr lang="ko-KR" altLang="en-US" sz="1350" dirty="0"/>
              <a:t>이는 과적합 문제로 이어질 수 있다</a:t>
            </a:r>
            <a:r>
              <a:rPr lang="en-US" altLang="ko-KR" sz="1350" dirty="0"/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ko-KR" altLang="en-US" sz="1350" dirty="0"/>
              <a:t>단일 </a:t>
            </a:r>
            <a:r>
              <a:rPr lang="en-US" altLang="ko-KR" sz="1350" dirty="0"/>
              <a:t>CART </a:t>
            </a:r>
            <a:r>
              <a:rPr lang="ko-KR" altLang="en-US" sz="1350" dirty="0"/>
              <a:t>모델은 뚜렷한 특징이 있는 </a:t>
            </a:r>
            <a:r>
              <a:rPr lang="ko-KR" altLang="en-US" sz="1350" b="1" dirty="0"/>
              <a:t>동시에 예측 성능이 비교적 낮다</a:t>
            </a:r>
            <a:r>
              <a:rPr lang="ko-KR" altLang="en-US" sz="1350" dirty="0"/>
              <a:t>는 문제가 있다</a:t>
            </a:r>
            <a:r>
              <a:rPr lang="en-US" altLang="ko-KR" sz="1350" dirty="0"/>
              <a:t>. </a:t>
            </a:r>
            <a:r>
              <a:rPr lang="ko-KR" altLang="en-US" sz="1350" dirty="0"/>
              <a:t>그러나 </a:t>
            </a:r>
            <a:r>
              <a:rPr lang="ko-KR" altLang="en-US" sz="1350" b="1" dirty="0">
                <a:solidFill>
                  <a:srgbClr val="FF0000"/>
                </a:solidFill>
              </a:rPr>
              <a:t>여러 </a:t>
            </a:r>
            <a:r>
              <a:rPr lang="en-US" altLang="ko-KR" sz="1350" b="1" dirty="0">
                <a:solidFill>
                  <a:srgbClr val="FF0000"/>
                </a:solidFill>
              </a:rPr>
              <a:t>CART </a:t>
            </a:r>
            <a:r>
              <a:rPr lang="ko-KR" altLang="en-US" sz="1350" b="1" dirty="0">
                <a:solidFill>
                  <a:srgbClr val="FF0000"/>
                </a:solidFill>
              </a:rPr>
              <a:t>모델을 혼합하는 방법들</a:t>
            </a:r>
            <a:r>
              <a:rPr lang="ko-KR" altLang="en-US" sz="1350" dirty="0"/>
              <a:t>은 현재 가장 널리 사용되는 머신러닝 모델 중 일부에 해당한다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이들이 바로 </a:t>
            </a:r>
            <a:r>
              <a:rPr lang="ko-KR" altLang="en-US" sz="1350" b="1" dirty="0"/>
              <a:t>랜덤 포레스트 </a:t>
            </a:r>
            <a:r>
              <a:rPr lang="en-US" altLang="ko-KR" sz="1350" b="1" dirty="0"/>
              <a:t>(Random forest) </a:t>
            </a:r>
            <a:r>
              <a:rPr lang="ko-KR" altLang="en-US" sz="1350" b="1" dirty="0"/>
              <a:t>와 </a:t>
            </a:r>
            <a:r>
              <a:rPr lang="en-US" altLang="ko-KR" sz="1350" b="1" dirty="0"/>
              <a:t>XGboost </a:t>
            </a:r>
            <a:r>
              <a:rPr lang="ko-KR" altLang="en-US" sz="1350" dirty="0"/>
              <a:t>이다</a:t>
            </a:r>
            <a:r>
              <a:rPr lang="en-US" altLang="ko-KR" sz="1350" dirty="0"/>
              <a:t>.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8C83B18-8555-4EB2-9D2A-0FE8A0FCC403}"/>
              </a:ext>
            </a:extLst>
          </p:cNvPr>
          <p:cNvSpPr txBox="1"/>
          <p:nvPr/>
        </p:nvSpPr>
        <p:spPr>
          <a:xfrm>
            <a:off x="491865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CART</a:t>
            </a:r>
            <a:r>
              <a:rPr lang="ko-KR" altLang="en-US" dirty="0"/>
              <a:t> </a:t>
            </a:r>
            <a:r>
              <a:rPr lang="en-US" altLang="ko-KR" dirty="0"/>
              <a:t>(Classification</a:t>
            </a:r>
            <a:r>
              <a:rPr lang="ko-KR" altLang="en-US" dirty="0"/>
              <a:t> </a:t>
            </a:r>
            <a:r>
              <a:rPr lang="en-US" altLang="ko-KR" dirty="0"/>
              <a:t>and Regression Tree) </a:t>
            </a:r>
            <a:r>
              <a:rPr lang="ko-KR" altLang="en-US" dirty="0"/>
              <a:t>모델의 특징</a:t>
            </a:r>
          </a:p>
        </p:txBody>
      </p:sp>
    </p:spTree>
    <p:extLst>
      <p:ext uri="{BB962C8B-B14F-4D97-AF65-F5344CB8AC3E}">
        <p14:creationId xmlns:p14="http://schemas.microsoft.com/office/powerpoint/2010/main" val="402775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17462" y="1881188"/>
            <a:ext cx="8907526" cy="17081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머신러닝 모델 관련 이론에서 앙상블 </a:t>
            </a:r>
            <a:r>
              <a:rPr lang="en-US" altLang="ko-KR" dirty="0"/>
              <a:t>(ensemble)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특정 문제를 해결하기 위해 단일 모델 하나를 사용하는 것이 아니라 여러 머신러닝 모델들을 혼합하는 것을 말한다</a:t>
            </a:r>
            <a:r>
              <a:rPr lang="en-US" altLang="ko-KR" dirty="0"/>
              <a:t>. </a:t>
            </a:r>
            <a:r>
              <a:rPr lang="ko-KR" altLang="en-US" dirty="0"/>
              <a:t>직관적으로 보면 여러 개의 머신러닝 모델들을 사용함으로써</a:t>
            </a:r>
            <a:r>
              <a:rPr lang="en-US" altLang="ko-KR" dirty="0"/>
              <a:t>, </a:t>
            </a:r>
            <a:r>
              <a:rPr lang="ko-KR" altLang="en-US" dirty="0"/>
              <a:t>하나의 모델을 사용할 때보다 더 복잡한 문제에 알맞는 분류 경계면 혹은 회귀면을 찾을 수 있을 것으로 기대된다</a:t>
            </a:r>
            <a:r>
              <a:rPr lang="en-US" altLang="ko-KR" dirty="0"/>
              <a:t>. </a:t>
            </a:r>
            <a:r>
              <a:rPr lang="ko-KR" altLang="en-US" dirty="0"/>
              <a:t>실제로 앙상블은 </a:t>
            </a:r>
            <a:r>
              <a:rPr lang="en-US" altLang="ko-KR" dirty="0"/>
              <a:t>Kaggle competitions </a:t>
            </a:r>
            <a:r>
              <a:rPr lang="ko-KR" altLang="en-US" dirty="0"/>
              <a:t>등 다양한 데이터 사이언스 컴피티션에서 아주 널리 사용되고 있으며</a:t>
            </a:r>
            <a:r>
              <a:rPr lang="en-US" altLang="ko-KR" dirty="0"/>
              <a:t>, </a:t>
            </a:r>
            <a:r>
              <a:rPr lang="ko-KR" altLang="en-US" dirty="0"/>
              <a:t>실용적인 머신러닝 문제 </a:t>
            </a:r>
            <a:r>
              <a:rPr lang="en-US" altLang="ko-KR" dirty="0"/>
              <a:t>(</a:t>
            </a:r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현실 비즈니스 문제를 해결하는 경우</a:t>
            </a:r>
            <a:r>
              <a:rPr lang="en-US" altLang="ko-KR" dirty="0"/>
              <a:t>) </a:t>
            </a:r>
            <a:r>
              <a:rPr lang="ko-KR" altLang="en-US" dirty="0"/>
              <a:t>에도 많이 적용되고 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8950" y="162556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배깅 </a:t>
            </a:r>
            <a:r>
              <a:rPr lang="en-US" altLang="ko-KR" dirty="0"/>
              <a:t>(Bagging)</a:t>
            </a:r>
            <a:endParaRPr lang="ko-KR" altLang="en-US" dirty="0"/>
          </a:p>
        </p:txBody>
      </p:sp>
      <p:pic>
        <p:nvPicPr>
          <p:cNvPr id="46" name="Picture 2" descr="bagging">
            <a:extLst>
              <a:ext uri="{FF2B5EF4-FFF2-40B4-BE49-F238E27FC236}">
                <a16:creationId xmlns:a16="http://schemas.microsoft.com/office/drawing/2014/main" id="{0E10A897-6F4C-4DBD-AC58-08A5E0F0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10" y="3331116"/>
            <a:ext cx="4159878" cy="312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25">
            <a:extLst>
              <a:ext uri="{FF2B5EF4-FFF2-40B4-BE49-F238E27FC236}">
                <a16:creationId xmlns:a16="http://schemas.microsoft.com/office/drawing/2014/main" id="{E6B6FFAD-B577-4B00-B3FC-D5AF3BE44B54}"/>
              </a:ext>
            </a:extLst>
          </p:cNvPr>
          <p:cNvSpPr txBox="1"/>
          <p:nvPr/>
        </p:nvSpPr>
        <p:spPr>
          <a:xfrm>
            <a:off x="514607" y="3701931"/>
            <a:ext cx="4658163" cy="2031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배깅 </a:t>
            </a:r>
            <a:r>
              <a:rPr lang="en-US" altLang="ko-KR" dirty="0"/>
              <a:t>(Bagging) </a:t>
            </a:r>
            <a:r>
              <a:rPr lang="ko-KR" altLang="en-US" dirty="0"/>
              <a:t>은 </a:t>
            </a:r>
            <a:r>
              <a:rPr lang="en-US" altLang="ko-KR" dirty="0"/>
              <a:t>Bootstrap Aggregation </a:t>
            </a:r>
            <a:r>
              <a:rPr lang="ko-KR" altLang="en-US" dirty="0"/>
              <a:t>의 줄임말이다</a:t>
            </a:r>
            <a:r>
              <a:rPr lang="en-US" altLang="ko-KR" dirty="0"/>
              <a:t>. </a:t>
            </a:r>
            <a:r>
              <a:rPr lang="ko-KR" altLang="en-US" dirty="0"/>
              <a:t>부트스트랩 </a:t>
            </a:r>
            <a:r>
              <a:rPr lang="en-US" altLang="ko-KR" dirty="0"/>
              <a:t>(bootstrap) </a:t>
            </a:r>
            <a:r>
              <a:rPr lang="ko-KR" altLang="en-US" dirty="0"/>
              <a:t>은 통계학적 의미로 무작위 복원 추출 샘플링을 의미한다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배깅은 여러 부트스트랩 데이터셋들 </a:t>
            </a:r>
            <a:r>
              <a:rPr lang="en-US" altLang="ko-KR" dirty="0"/>
              <a:t>(</a:t>
            </a:r>
            <a:r>
              <a:rPr lang="ko-KR" altLang="en-US" dirty="0"/>
              <a:t>혹은 무작위 복원 추출 데이터셋들</a:t>
            </a:r>
            <a:r>
              <a:rPr lang="en-US" altLang="ko-KR" dirty="0"/>
              <a:t>) </a:t>
            </a:r>
            <a:r>
              <a:rPr lang="ko-KR" altLang="en-US" dirty="0"/>
              <a:t>각각에 머신러닝 모델을 학습한 후</a:t>
            </a:r>
            <a:r>
              <a:rPr lang="en-US" altLang="ko-KR" dirty="0"/>
              <a:t>, </a:t>
            </a:r>
            <a:r>
              <a:rPr lang="ko-KR" altLang="en-US" dirty="0"/>
              <a:t>이들을 평균화하여 전체 결과를 뽑는다</a:t>
            </a:r>
            <a:r>
              <a:rPr lang="en-US" altLang="ko-KR" dirty="0"/>
              <a:t>. </a:t>
            </a:r>
            <a:r>
              <a:rPr lang="ko-KR" altLang="en-US" dirty="0"/>
              <a:t>배깅을 도식화한 그림은 다음과 같다</a:t>
            </a:r>
            <a:r>
              <a:rPr lang="en-US" altLang="ko-KR" dirty="0"/>
              <a:t>.</a:t>
            </a:r>
          </a:p>
        </p:txBody>
      </p:sp>
      <p:sp>
        <p:nvSpPr>
          <p:cNvPr id="22" name="평행 사변형 21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25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랜덤 포레스트 </a:t>
              </a:r>
              <a:r>
                <a:rPr lang="en-US" altLang="ko-KR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(Random forest) </a:t>
              </a:r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모델의 이해</a:t>
              </a: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2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6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7214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18670" y="1340768"/>
            <a:ext cx="8906318" cy="10095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30000"/>
              </a:lnSpc>
            </a:pPr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r>
              <a:rPr lang="ko-KR" altLang="en-US" dirty="0"/>
              <a:t> 는 여러 개의 의사결정나무를 앙상블한 모델이다</a:t>
            </a:r>
            <a:r>
              <a:rPr lang="en-US" altLang="ko-KR" dirty="0"/>
              <a:t>. </a:t>
            </a:r>
            <a:r>
              <a:rPr lang="ko-KR" altLang="en-US" dirty="0"/>
              <a:t>랜덤 포레스트는 </a:t>
            </a:r>
            <a:r>
              <a:rPr lang="en-US" altLang="ko-KR" dirty="0"/>
              <a:t>Kaggle </a:t>
            </a:r>
            <a:r>
              <a:rPr lang="ko-KR" altLang="en-US" dirty="0"/>
              <a:t>진영의 데이터 과학자들 등 여러 분야에서 널리 쓰이고 있는 모델이다</a:t>
            </a:r>
            <a:r>
              <a:rPr lang="en-US" altLang="ko-KR" dirty="0"/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ko-KR" altLang="en-US" dirty="0"/>
              <a:t>랜덤 포레스트 모델은 학습 과정에서 두 번의 랜덤화 과정이 적용된다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488950" y="105854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랜덤 포레스트 모델의 학습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3759585D-1194-4059-8DB1-03E48ACDB7A6}"/>
              </a:ext>
            </a:extLst>
          </p:cNvPr>
          <p:cNvSpPr txBox="1"/>
          <p:nvPr/>
        </p:nvSpPr>
        <p:spPr>
          <a:xfrm>
            <a:off x="517462" y="2344056"/>
            <a:ext cx="8907526" cy="625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3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앞서 설명한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b="1" dirty="0"/>
              <a:t>배깅</a:t>
            </a:r>
            <a:r>
              <a:rPr lang="en-US" altLang="ko-KR" dirty="0"/>
              <a:t>:</a:t>
            </a:r>
            <a:r>
              <a:rPr lang="ko-KR" altLang="en-US" dirty="0"/>
              <a:t> 배깅에서는 </a:t>
            </a:r>
            <a:r>
              <a:rPr lang="ko-KR" altLang="en-US" b="1" dirty="0">
                <a:solidFill>
                  <a:srgbClr val="FF0000"/>
                </a:solidFill>
              </a:rPr>
              <a:t>무작위 복원 추출을 통해 부트스트랩 데이터셋을 생성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r>
              <a:rPr lang="ko-KR" altLang="en-US" dirty="0"/>
              <a:t> 각각의 데이터셋에 머신러닝 모델을 학습하는 것이다</a:t>
            </a:r>
            <a:r>
              <a:rPr lang="en-US" altLang="ko-KR" dirty="0"/>
              <a:t>.</a:t>
            </a:r>
            <a:r>
              <a:rPr lang="ko-KR" altLang="en-US" dirty="0"/>
              <a:t> 랜덤 포레스트에서는 각 부트스트랩 데이터셋에 </a:t>
            </a:r>
            <a:r>
              <a:rPr lang="en-US" altLang="ko-KR" dirty="0"/>
              <a:t>CART </a:t>
            </a:r>
            <a:r>
              <a:rPr lang="ko-KR" altLang="en-US" dirty="0"/>
              <a:t>모델을 생성한다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26" name="Picture 2" descr="random forest에 대한 이미지 검색결과">
            <a:extLst>
              <a:ext uri="{FF2B5EF4-FFF2-40B4-BE49-F238E27FC236}">
                <a16:creationId xmlns:a16="http://schemas.microsoft.com/office/drawing/2014/main" id="{A94D2E70-B2EC-4079-8F67-ED11285D0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06" y="3284984"/>
            <a:ext cx="4949590" cy="302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5">
            <a:extLst>
              <a:ext uri="{FF2B5EF4-FFF2-40B4-BE49-F238E27FC236}">
                <a16:creationId xmlns:a16="http://schemas.microsoft.com/office/drawing/2014/main" id="{FD6BCA7D-7E5C-4CD1-8D93-1EC529879C9C}"/>
              </a:ext>
            </a:extLst>
          </p:cNvPr>
          <p:cNvSpPr txBox="1"/>
          <p:nvPr/>
        </p:nvSpPr>
        <p:spPr>
          <a:xfrm>
            <a:off x="531230" y="3136144"/>
            <a:ext cx="3737694" cy="34532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30000"/>
              </a:lnSpc>
            </a:pPr>
            <a:r>
              <a:rPr lang="ko-KR" altLang="en-US" b="1" dirty="0"/>
              <a:t>입력 변수 집합의 무작위 복원 추출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이를 적용한 배경은 다음과 같다</a:t>
            </a:r>
            <a:r>
              <a:rPr lang="en-US" altLang="ko-KR" dirty="0"/>
              <a:t>.</a:t>
            </a:r>
            <a:r>
              <a:rPr lang="ko-KR" altLang="en-US" dirty="0"/>
              <a:t> 앞서 배깅을 통해 생성된 여러 </a:t>
            </a:r>
            <a:r>
              <a:rPr lang="en-US" altLang="ko-KR" dirty="0"/>
              <a:t>CART</a:t>
            </a:r>
            <a:r>
              <a:rPr lang="ko-KR" altLang="en-US" dirty="0"/>
              <a:t> 모델들은 같은 입력 변수들을 사용했기 때문에 모델 간 독립성이 크게 유지되기 어렵다</a:t>
            </a:r>
            <a:r>
              <a:rPr lang="en-US" altLang="ko-KR" dirty="0"/>
              <a:t>.</a:t>
            </a:r>
            <a:r>
              <a:rPr lang="ko-KR" altLang="en-US" dirty="0"/>
              <a:t> 쉽게 말하여</a:t>
            </a:r>
            <a:r>
              <a:rPr lang="en-US" altLang="ko-KR" dirty="0"/>
              <a:t>,</a:t>
            </a:r>
            <a:r>
              <a:rPr lang="ko-KR" altLang="en-US" dirty="0"/>
              <a:t> 여러 </a:t>
            </a:r>
            <a:r>
              <a:rPr lang="en-US" altLang="ko-KR" dirty="0"/>
              <a:t>CART</a:t>
            </a:r>
            <a:r>
              <a:rPr lang="ko-KR" altLang="en-US" dirty="0"/>
              <a:t> 모델들이 다 비슷비슷한 입력 변수들을 선택하고 분기가 일어났다면 앙상블의 효과가 생각보다 잘 일어나지 않을 것이다</a:t>
            </a:r>
            <a:r>
              <a:rPr lang="en-US" altLang="ko-KR" dirty="0"/>
              <a:t>.</a:t>
            </a:r>
            <a:r>
              <a:rPr lang="ko-KR" altLang="en-US" dirty="0"/>
              <a:t> 이에 각 </a:t>
            </a:r>
            <a:r>
              <a:rPr lang="en-US" altLang="ko-KR" dirty="0"/>
              <a:t>CART </a:t>
            </a:r>
            <a:r>
              <a:rPr lang="ko-KR" altLang="en-US" dirty="0"/>
              <a:t>모델을 학습할 때 </a:t>
            </a:r>
            <a:r>
              <a:rPr lang="ko-KR" altLang="en-US" b="1" dirty="0">
                <a:solidFill>
                  <a:srgbClr val="FF0000"/>
                </a:solidFill>
              </a:rPr>
              <a:t>다른 입력 변수 집합을 사용</a:t>
            </a:r>
            <a:r>
              <a:rPr lang="ko-KR" altLang="en-US" dirty="0"/>
              <a:t>하게 되면 데이터 분할 과정이 훨씬 다양해질 것이며</a:t>
            </a:r>
            <a:r>
              <a:rPr lang="en-US" altLang="ko-KR" dirty="0"/>
              <a:t>,</a:t>
            </a:r>
            <a:r>
              <a:rPr lang="ko-KR" altLang="en-US" dirty="0"/>
              <a:t> 이를 혼합한 모델은 더욱 복잡한 관계를 잘 학습할 것이라고 기대할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15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3">
            <a:extLst>
              <a:ext uri="{FF2B5EF4-FFF2-40B4-BE49-F238E27FC236}">
                <a16:creationId xmlns:a16="http://schemas.microsoft.com/office/drawing/2014/main" id="{351C24F6-2C80-41A3-8A54-7CA37A795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453" y="2457335"/>
            <a:ext cx="73461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000" b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en-US" altLang="ko-KR" dirty="0"/>
              <a:t>Ⅲ.</a:t>
            </a:r>
            <a:endParaRPr lang="ko-KR" altLang="en-US" dirty="0"/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E109E30-63BD-4796-9E83-4328E82EA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02" y="2456892"/>
            <a:ext cx="367284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000" b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pPr algn="l"/>
            <a:r>
              <a:rPr lang="ko-KR" altLang="en-US" dirty="0"/>
              <a:t>분류 모델 학습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351C24F6-2C80-41A3-8A54-7CA37A795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623" y="2457335"/>
            <a:ext cx="73461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000" b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en-US" altLang="ko-KR" dirty="0"/>
              <a:t>Ⅰ.</a:t>
            </a:r>
            <a:endParaRPr lang="ko-KR" altLang="en-US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E109E30-63BD-4796-9E83-4328E82EA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372" y="2456892"/>
            <a:ext cx="283047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000" b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pPr algn="l"/>
            <a:r>
              <a:rPr lang="ko-KR" altLang="en-US" dirty="0"/>
              <a:t>의료에서의 머신러닝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998880F8-68B1-4728-9072-78781039B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749" y="2888940"/>
            <a:ext cx="3065703" cy="10883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 anchor="t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57175" indent="-2571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 kumimoji="0" sz="1600" b="0" spc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의료에서의 데이터과학 및</a:t>
            </a:r>
            <a:br>
              <a:rPr lang="en-US" altLang="ko-KR" dirty="0"/>
            </a:br>
            <a:r>
              <a:rPr lang="ko-KR" altLang="en-US" dirty="0"/>
              <a:t>머신러닝 </a:t>
            </a:r>
          </a:p>
          <a:p>
            <a:pPr>
              <a:spcBef>
                <a:spcPts val="1200"/>
              </a:spcBef>
            </a:pPr>
            <a:r>
              <a:rPr lang="ko-KR" altLang="en-US" dirty="0"/>
              <a:t>국내 의료 데이터 소개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F94A08-8399-4D22-A3F8-20016B4DD49A}"/>
              </a:ext>
            </a:extLst>
          </p:cNvPr>
          <p:cNvGrpSpPr/>
          <p:nvPr/>
        </p:nvGrpSpPr>
        <p:grpSpPr>
          <a:xfrm>
            <a:off x="1568623" y="4307614"/>
            <a:ext cx="3398221" cy="308220"/>
            <a:chOff x="4644952" y="2768224"/>
            <a:chExt cx="2979617" cy="308220"/>
          </a:xfrm>
        </p:grpSpPr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351C24F6-2C80-41A3-8A54-7CA37A795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4952" y="2768667"/>
              <a:ext cx="644125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2000" b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</a:defRPr>
              </a:lvl1pPr>
            </a:lstStyle>
            <a:p>
              <a:r>
                <a:rPr lang="en-US" altLang="ko-KR" dirty="0"/>
                <a:t>Ⅱ.</a:t>
              </a:r>
              <a:endParaRPr lang="ko-KR" altLang="en-US" dirty="0"/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8E109E30-63BD-4796-9E83-4328E82EA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2764" y="2768224"/>
              <a:ext cx="2481805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3810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2000" b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</a:defRPr>
              </a:lvl1pPr>
            </a:lstStyle>
            <a:p>
              <a:pPr algn="l"/>
              <a:r>
                <a:rPr lang="ko-KR" altLang="en-US" dirty="0"/>
                <a:t>의사결정나무 기반 모델</a:t>
              </a:r>
            </a:p>
          </p:txBody>
        </p:sp>
      </p:grpSp>
      <p:sp>
        <p:nvSpPr>
          <p:cNvPr id="22" name="TextBox 23">
            <a:extLst>
              <a:ext uri="{FF2B5EF4-FFF2-40B4-BE49-F238E27FC236}">
                <a16:creationId xmlns:a16="http://schemas.microsoft.com/office/drawing/2014/main" id="{998880F8-68B1-4728-9072-78781039B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749" y="4739662"/>
            <a:ext cx="3065703" cy="16115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 anchor="t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71463" indent="-27146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 kumimoji="0" sz="1600" b="0" spc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257175" indent="-257175">
              <a:lnSpc>
                <a:spcPct val="100000"/>
              </a:lnSpc>
            </a:pPr>
            <a:r>
              <a:rPr lang="en-US" altLang="ko-KR" dirty="0"/>
              <a:t>CART (Classification and</a:t>
            </a:r>
            <a:br>
              <a:rPr lang="en-US" altLang="ko-KR" dirty="0"/>
            </a:br>
            <a:r>
              <a:rPr lang="en-US" altLang="ko-KR" dirty="0"/>
              <a:t>Regression Tree) </a:t>
            </a:r>
            <a:r>
              <a:rPr lang="ko-KR" altLang="en-US" dirty="0"/>
              <a:t>모델의 이해</a:t>
            </a:r>
          </a:p>
          <a:p>
            <a:pPr marL="257175" indent="-257175">
              <a:lnSpc>
                <a:spcPct val="100000"/>
              </a:lnSpc>
              <a:spcBef>
                <a:spcPts val="1200"/>
              </a:spcBef>
            </a:pPr>
            <a:r>
              <a:rPr lang="ko-KR" altLang="en-US" dirty="0"/>
              <a:t>랜덤 포레스트 </a:t>
            </a:r>
            <a:r>
              <a:rPr lang="en-US" altLang="ko-KR" dirty="0"/>
              <a:t>(Random forest) </a:t>
            </a:r>
            <a:r>
              <a:rPr lang="ko-KR" altLang="en-US" dirty="0"/>
              <a:t>모델의 이해</a:t>
            </a:r>
          </a:p>
          <a:p>
            <a:pPr marL="257175" indent="-257175">
              <a:lnSpc>
                <a:spcPct val="100000"/>
              </a:lnSpc>
              <a:spcBef>
                <a:spcPts val="1200"/>
              </a:spcBef>
            </a:pPr>
            <a:r>
              <a:rPr lang="en-US" altLang="ko-KR" dirty="0"/>
              <a:t>XGBoost </a:t>
            </a:r>
            <a:r>
              <a:rPr lang="ko-KR" altLang="en-US" dirty="0"/>
              <a:t>모델의 이해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98880F8-68B1-4728-9072-78781039B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8580" y="2888940"/>
            <a:ext cx="3698470" cy="11191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 anchor="t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57175" indent="-25717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 kumimoji="0" sz="1600" b="0" spc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/>
              <a:t>R </a:t>
            </a:r>
            <a:r>
              <a:rPr lang="ko-KR" altLang="en-US" dirty="0"/>
              <a:t>기반 분석 환경 구성</a:t>
            </a:r>
          </a:p>
          <a:p>
            <a:pPr>
              <a:spcBef>
                <a:spcPts val="1200"/>
              </a:spcBef>
            </a:pPr>
            <a:r>
              <a:rPr lang="ko-KR" altLang="en-US" dirty="0"/>
              <a:t>의사결정나무 기반 모델 생성</a:t>
            </a:r>
          </a:p>
          <a:p>
            <a:pPr>
              <a:spcBef>
                <a:spcPts val="1200"/>
              </a:spcBef>
            </a:pPr>
            <a:r>
              <a:rPr lang="ko-KR" altLang="en-US" dirty="0"/>
              <a:t>향후 고려할 수 있는 추가 모델링 방안</a:t>
            </a:r>
          </a:p>
        </p:txBody>
      </p:sp>
    </p:spTree>
    <p:extLst>
      <p:ext uri="{BB962C8B-B14F-4D97-AF65-F5344CB8AC3E}">
        <p14:creationId xmlns:p14="http://schemas.microsoft.com/office/powerpoint/2010/main" val="248634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5"/>
              <p:cNvSpPr txBox="1"/>
              <p:nvPr/>
            </p:nvSpPr>
            <p:spPr>
              <a:xfrm>
                <a:off x="517574" y="1052513"/>
                <a:ext cx="8892260" cy="186025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>
                <a:defPPr>
                  <a:defRPr lang="ko-KR"/>
                </a:defPPr>
                <a:lvl1pPr marL="160338" indent="-160338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Pct val="100000"/>
                  <a:buFont typeface="Arial" pitchFamily="34" charset="0"/>
                  <a:buChar char="•"/>
                  <a:defRPr kumimoji="1" sz="1400" spc="-70">
                    <a:latin typeface="나눔고딕" pitchFamily="50" charset="-127"/>
                    <a:ea typeface="나눔고딕" pitchFamily="50" charset="-127"/>
                    <a:cs typeface="Arial" panose="020B0604020202020204" pitchFamily="34" charset="0"/>
                  </a:defRPr>
                </a:lvl1pPr>
                <a:lvl2pPr marL="350838" lvl="1" indent="-160338" algn="just" fontAlgn="base" latinLnBrk="0">
                  <a:lnSpc>
                    <a:spcPct val="150000"/>
                  </a:lnSpc>
                  <a:spcBef>
                    <a:spcPct val="0"/>
                  </a:spcBef>
                  <a:buSzPct val="100000"/>
                  <a:buFont typeface="나눔고딕" pitchFamily="50" charset="-127"/>
                  <a:buChar char="－"/>
                  <a:defRPr kumimoji="1" sz="1400" spc="-70">
                    <a:latin typeface="나눔고딕" pitchFamily="50" charset="-127"/>
                    <a:ea typeface="나눔고딕" pitchFamily="50" charset="-127"/>
                    <a:cs typeface="Arial" panose="020B0604020202020204" pitchFamily="34" charset="0"/>
                  </a:defRPr>
                </a:lvl2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다음 예제는 데이터 포인트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입력 변수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그리고 출력 변수가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개인 경우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랜덤 포레스트를 학습할 때 각 개별 </a:t>
                </a:r>
                <a:r>
                  <a:rPr lang="en-US" altLang="ko-KR" dirty="0"/>
                  <a:t>CART </a:t>
                </a:r>
                <a:r>
                  <a:rPr lang="ko-KR" altLang="en-US" dirty="0"/>
                  <a:t>모델 학습에 사용되는 데이터셋을 설명한 그림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altLang="ko-KR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/>
                  <a:t>은 첫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세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네 번째 포인트를 샘플링하고 첫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세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다섯 번째 입력 변수를 샘플링하여 만들어진 것이다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은 샘플링된 데이터 포인트에 해당하는 출력 변수 값들이다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는 첫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두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세 번째 포인트에 대해 두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네 번째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다섯 번째 입력 변수를 샘플링하여 생성된 데이터셋이다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는 앞선 방법에 의해 생성된 것이다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4" y="1052513"/>
                <a:ext cx="8892260" cy="1860253"/>
              </a:xfrm>
              <a:prstGeom prst="rect">
                <a:avLst/>
              </a:prstGeom>
              <a:blipFill rotWithShape="1">
                <a:blip r:embed="rId3"/>
                <a:stretch>
                  <a:fillRect l="-137" r="-69" b="-984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80BC9782-465E-4F9E-BD3C-97B4628A820E}"/>
              </a:ext>
            </a:extLst>
          </p:cNvPr>
          <p:cNvGrpSpPr/>
          <p:nvPr/>
        </p:nvGrpSpPr>
        <p:grpSpPr>
          <a:xfrm>
            <a:off x="3116796" y="2709816"/>
            <a:ext cx="6293038" cy="3851532"/>
            <a:chOff x="532186" y="1073427"/>
            <a:chExt cx="6293038" cy="3851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텍스트 상자 51">
                  <a:extLst>
                    <a:ext uri="{FF2B5EF4-FFF2-40B4-BE49-F238E27FC236}">
                      <a16:creationId xmlns:a16="http://schemas.microsoft.com/office/drawing/2014/main" id="{1B8B09E6-B92F-4799-A210-0E8FD0199C91}"/>
                    </a:ext>
                  </a:extLst>
                </p:cNvPr>
                <p:cNvSpPr txBox="1"/>
                <p:nvPr/>
              </p:nvSpPr>
              <p:spPr>
                <a:xfrm>
                  <a:off x="1511280" y="1183716"/>
                  <a:ext cx="1970924" cy="689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uk-UA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−3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sz="12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mc:Choice>
          <mc:Fallback xmlns="">
            <p:sp>
              <p:nvSpPr>
                <p:cNvPr id="10" name="텍스트 상자 5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8B09E6-B92F-4799-A210-0E8FD0199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80" y="1183716"/>
                  <a:ext cx="1970924" cy="6898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텍스트 상자 52">
                  <a:extLst>
                    <a:ext uri="{FF2B5EF4-FFF2-40B4-BE49-F238E27FC236}">
                      <a16:creationId xmlns:a16="http://schemas.microsoft.com/office/drawing/2014/main" id="{8F800B20-A03C-4CB2-ADDF-6975C9C849CF}"/>
                    </a:ext>
                  </a:extLst>
                </p:cNvPr>
                <p:cNvSpPr txBox="1"/>
                <p:nvPr/>
              </p:nvSpPr>
              <p:spPr>
                <a:xfrm>
                  <a:off x="4016917" y="1183716"/>
                  <a:ext cx="662874" cy="689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mr-IN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sz="12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mc:Choice>
          <mc:Fallback xmlns="">
            <p:sp>
              <p:nvSpPr>
                <p:cNvPr id="11" name="텍스트 상자 5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8F800B20-A03C-4CB2-ADDF-6975C9C84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6917" y="1183716"/>
                  <a:ext cx="662874" cy="68980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텍스트 상자 53">
                  <a:extLst>
                    <a:ext uri="{FF2B5EF4-FFF2-40B4-BE49-F238E27FC236}">
                      <a16:creationId xmlns:a16="http://schemas.microsoft.com/office/drawing/2014/main" id="{5C5411C6-27A8-46E6-BA01-8217893F458A}"/>
                    </a:ext>
                  </a:extLst>
                </p:cNvPr>
                <p:cNvSpPr txBox="1"/>
                <p:nvPr/>
              </p:nvSpPr>
              <p:spPr>
                <a:xfrm>
                  <a:off x="552153" y="2640678"/>
                  <a:ext cx="1277594" cy="4884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uk-UA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sz="12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mc:Choice>
          <mc:Fallback xmlns="">
            <p:sp>
              <p:nvSpPr>
                <p:cNvPr id="12" name="텍스트 상자 53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5C5411C6-27A8-46E6-BA01-8217893F4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53" y="2640678"/>
                  <a:ext cx="1277594" cy="48840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914" t="-125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텍스트 상자 54">
                  <a:extLst>
                    <a:ext uri="{FF2B5EF4-FFF2-40B4-BE49-F238E27FC236}">
                      <a16:creationId xmlns:a16="http://schemas.microsoft.com/office/drawing/2014/main" id="{1550B11F-4064-45AB-A79E-204CB31E22B4}"/>
                    </a:ext>
                  </a:extLst>
                </p:cNvPr>
                <p:cNvSpPr txBox="1"/>
                <p:nvPr/>
              </p:nvSpPr>
              <p:spPr>
                <a:xfrm>
                  <a:off x="2052973" y="2629755"/>
                  <a:ext cx="792525" cy="4884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mr-IN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sz="12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mc:Choice>
          <mc:Fallback xmlns="">
            <p:sp>
              <p:nvSpPr>
                <p:cNvPr id="13" name="텍스트 상자 5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550B11F-4064-45AB-A79E-204CB31E2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2973" y="2629755"/>
                  <a:ext cx="792525" cy="48840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077" t="-125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텍스트 상자 55">
                  <a:extLst>
                    <a:ext uri="{FF2B5EF4-FFF2-40B4-BE49-F238E27FC236}">
                      <a16:creationId xmlns:a16="http://schemas.microsoft.com/office/drawing/2014/main" id="{494B8DDD-7969-4CBF-8653-CF32525D9239}"/>
                    </a:ext>
                  </a:extLst>
                </p:cNvPr>
                <p:cNvSpPr txBox="1"/>
                <p:nvPr/>
              </p:nvSpPr>
              <p:spPr>
                <a:xfrm>
                  <a:off x="3210693" y="2640678"/>
                  <a:ext cx="1508425" cy="4921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uk-UA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−3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sz="12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mc:Choice>
          <mc:Fallback xmlns="">
            <p:sp>
              <p:nvSpPr>
                <p:cNvPr id="14" name="텍스트 상자 55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494B8DDD-7969-4CBF-8653-CF32525D9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693" y="2640678"/>
                  <a:ext cx="1508425" cy="49218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215" t="-2500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텍스트 상자 56">
                  <a:extLst>
                    <a:ext uri="{FF2B5EF4-FFF2-40B4-BE49-F238E27FC236}">
                      <a16:creationId xmlns:a16="http://schemas.microsoft.com/office/drawing/2014/main" id="{CF413B2A-9FA7-4066-91C0-8270EF281D4E}"/>
                    </a:ext>
                  </a:extLst>
                </p:cNvPr>
                <p:cNvSpPr txBox="1"/>
                <p:nvPr/>
              </p:nvSpPr>
              <p:spPr>
                <a:xfrm>
                  <a:off x="4913998" y="2639108"/>
                  <a:ext cx="792525" cy="487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ko-KR" sz="1200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  <m:r>
                          <a:rPr kumimoji="1" lang="en-US" altLang="ko-KR" sz="1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mr-IN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ko-KR" sz="1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sz="12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mc:Choice>
          <mc:Fallback xmlns="">
            <p:sp>
              <p:nvSpPr>
                <p:cNvPr id="15" name="텍스트 상자 5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CF413B2A-9FA7-4066-91C0-8270EF281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998" y="2639108"/>
                  <a:ext cx="792525" cy="48718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308" b="-1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3C3993-A62E-48D4-9FAD-6FD95FD5BE0B}"/>
                </a:ext>
              </a:extLst>
            </p:cNvPr>
            <p:cNvSpPr/>
            <p:nvPr/>
          </p:nvSpPr>
          <p:spPr>
            <a:xfrm>
              <a:off x="1511280" y="1073427"/>
              <a:ext cx="3294104" cy="97279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9F393C-C59C-407F-9AE5-E6343E1D94EC}"/>
                </a:ext>
              </a:extLst>
            </p:cNvPr>
            <p:cNvSpPr/>
            <p:nvPr/>
          </p:nvSpPr>
          <p:spPr>
            <a:xfrm>
              <a:off x="532186" y="2556001"/>
              <a:ext cx="2411794" cy="69685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488ED7-8DEC-4FF3-8AF3-34C9F2FB4CFD}"/>
                </a:ext>
              </a:extLst>
            </p:cNvPr>
            <p:cNvSpPr/>
            <p:nvPr/>
          </p:nvSpPr>
          <p:spPr>
            <a:xfrm>
              <a:off x="3193643" y="2549215"/>
              <a:ext cx="2621946" cy="69685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텍스트 상자 60">
              <a:extLst>
                <a:ext uri="{FF2B5EF4-FFF2-40B4-BE49-F238E27FC236}">
                  <a16:creationId xmlns:a16="http://schemas.microsoft.com/office/drawing/2014/main" id="{73CFF95C-14FE-4010-BF49-C03D5CFBF836}"/>
                </a:ext>
              </a:extLst>
            </p:cNvPr>
            <p:cNvSpPr txBox="1"/>
            <p:nvPr/>
          </p:nvSpPr>
          <p:spPr>
            <a:xfrm>
              <a:off x="6158054" y="2220225"/>
              <a:ext cx="6671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ko-KR" sz="4000" dirty="0">
                  <a:latin typeface="나눔고딕" pitchFamily="50" charset="-127"/>
                  <a:ea typeface="나눔고딕" pitchFamily="50" charset="-127"/>
                </a:rPr>
                <a:t>…</a:t>
              </a:r>
              <a:endParaRPr kumimoji="1" lang="ko-KR" altLang="en-US" sz="4000" dirty="0"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F6E32E8-897E-4AD2-B65E-EB1634109C95}"/>
                </a:ext>
              </a:extLst>
            </p:cNvPr>
            <p:cNvCxnSpPr/>
            <p:nvPr/>
          </p:nvCxnSpPr>
          <p:spPr>
            <a:xfrm flipH="1">
              <a:off x="1551009" y="2046220"/>
              <a:ext cx="1607323" cy="50978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53D1AC2-DA34-46C4-8745-EF390C116812}"/>
                </a:ext>
              </a:extLst>
            </p:cNvPr>
            <p:cNvCxnSpPr/>
            <p:nvPr/>
          </p:nvCxnSpPr>
          <p:spPr>
            <a:xfrm>
              <a:off x="3158332" y="2046220"/>
              <a:ext cx="1346284" cy="50299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A1DAF4C-2347-4AEE-80B3-2E9D4FFDF221}"/>
                </a:ext>
              </a:extLst>
            </p:cNvPr>
            <p:cNvCxnSpPr/>
            <p:nvPr/>
          </p:nvCxnSpPr>
          <p:spPr>
            <a:xfrm>
              <a:off x="3158332" y="2046221"/>
              <a:ext cx="3087531" cy="28878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2787170-4E21-416D-AE8B-C3932514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116" y="3349676"/>
              <a:ext cx="1575283" cy="157528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BD566DF-2C48-4D48-B61E-BCF8B7C4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79343" y="3349676"/>
              <a:ext cx="1575283" cy="1575283"/>
            </a:xfrm>
            <a:prstGeom prst="rect">
              <a:avLst/>
            </a:prstGeom>
          </p:spPr>
        </p:pic>
        <p:sp>
          <p:nvSpPr>
            <p:cNvPr id="30" name="텍스트 상자 122">
              <a:extLst>
                <a:ext uri="{FF2B5EF4-FFF2-40B4-BE49-F238E27FC236}">
                  <a16:creationId xmlns:a16="http://schemas.microsoft.com/office/drawing/2014/main" id="{3B0F8EFA-34D7-407C-99A1-53A2A7F0D18C}"/>
                </a:ext>
              </a:extLst>
            </p:cNvPr>
            <p:cNvSpPr txBox="1"/>
            <p:nvPr/>
          </p:nvSpPr>
          <p:spPr>
            <a:xfrm>
              <a:off x="6158054" y="3510050"/>
              <a:ext cx="6671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ko-KR" sz="4000" dirty="0">
                  <a:latin typeface="나눔고딕" pitchFamily="50" charset="-127"/>
                  <a:ea typeface="나눔고딕" pitchFamily="50" charset="-127"/>
                </a:rPr>
                <a:t>…</a:t>
              </a:r>
              <a:endParaRPr kumimoji="1" lang="ko-KR" altLang="en-US" sz="4000" dirty="0"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6916714-753C-4E7B-BF65-88F81302DFE7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1738083" y="3252858"/>
              <a:ext cx="0" cy="2571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D0AAD23-0D4C-4C86-A6D4-A1C69287710F}"/>
                </a:ext>
              </a:extLst>
            </p:cNvPr>
            <p:cNvCxnSpPr/>
            <p:nvPr/>
          </p:nvCxnSpPr>
          <p:spPr>
            <a:xfrm>
              <a:off x="4688984" y="3252858"/>
              <a:ext cx="0" cy="2571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5">
            <a:extLst>
              <a:ext uri="{FF2B5EF4-FFF2-40B4-BE49-F238E27FC236}">
                <a16:creationId xmlns:a16="http://schemas.microsoft.com/office/drawing/2014/main" id="{8D91A1CF-C2D1-4AD4-9D44-D28A75B1A81F}"/>
              </a:ext>
            </a:extLst>
          </p:cNvPr>
          <p:cNvSpPr txBox="1"/>
          <p:nvPr/>
        </p:nvSpPr>
        <p:spPr>
          <a:xfrm>
            <a:off x="511523" y="3212976"/>
            <a:ext cx="2857301" cy="11049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ko-KR" altLang="en-US" dirty="0"/>
              <a:t>이처럼 다양한 데이터셋을 생성한 후에 각 데이터셋에 </a:t>
            </a:r>
            <a:r>
              <a:rPr lang="en-US" altLang="ko-KR" dirty="0"/>
              <a:t>CART </a:t>
            </a:r>
            <a:r>
              <a:rPr lang="ko-KR" altLang="en-US" dirty="0"/>
              <a:t>모델을 학습하는 것이 랜덤포레스트 모델의 학습 과정이다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451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524508" y="1052513"/>
            <a:ext cx="8900480" cy="3000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랜덤 포레스트에서 각 </a:t>
            </a:r>
            <a:r>
              <a:rPr lang="en-US" altLang="ko-KR" dirty="0"/>
              <a:t>CART </a:t>
            </a:r>
            <a:r>
              <a:rPr lang="ko-KR" altLang="en-US" dirty="0"/>
              <a:t>모델을 어느 정도로 학습할 것인가는 사용자 정의다</a:t>
            </a:r>
            <a:r>
              <a:rPr lang="en-US" altLang="ko-KR" dirty="0"/>
              <a:t>.</a:t>
            </a:r>
            <a:r>
              <a:rPr lang="ko-KR" altLang="en-US" dirty="0"/>
              <a:t> 대부분 랜덤 포레스트 관련 패키지에서는 </a:t>
            </a:r>
            <a:r>
              <a:rPr lang="ko-KR" altLang="en-US" b="1" dirty="0">
                <a:solidFill>
                  <a:srgbClr val="FF0000"/>
                </a:solidFill>
              </a:rPr>
              <a:t>나무의 깊이나 잎 노드의 수에 제약을 주는 것이 가능</a:t>
            </a:r>
            <a:r>
              <a:rPr lang="ko-KR" altLang="en-US" dirty="0"/>
              <a:t>하므로 사용자가 컨트롤할 수 있는 부분이다</a:t>
            </a:r>
            <a:r>
              <a:rPr lang="en-US" altLang="ko-KR" dirty="0"/>
              <a:t>.</a:t>
            </a:r>
            <a:r>
              <a:rPr lang="ko-KR" altLang="en-US" dirty="0"/>
              <a:t> 우선 전체 자란 나무 </a:t>
            </a:r>
            <a:r>
              <a:rPr lang="en-US" altLang="ko-KR" dirty="0"/>
              <a:t>(full-grown tree) </a:t>
            </a:r>
            <a:r>
              <a:rPr lang="ko-KR" altLang="en-US" dirty="0"/>
              <a:t>로 학습을 해보는 것이 좋다</a:t>
            </a:r>
            <a:r>
              <a:rPr lang="en-US" altLang="ko-KR" dirty="0"/>
              <a:t>.</a:t>
            </a:r>
            <a:r>
              <a:rPr lang="ko-KR" altLang="en-US" dirty="0"/>
              <a:t> 전체 자란 나무는 해당 데이터셋에 대해 과적합된 모델이지만</a:t>
            </a:r>
            <a:r>
              <a:rPr lang="en-US" altLang="ko-KR" dirty="0"/>
              <a:t>,</a:t>
            </a:r>
            <a:r>
              <a:rPr lang="ko-KR" altLang="en-US" dirty="0"/>
              <a:t> 이 모델을 혼합함으로써 랜덤 포레스트 모델은 이러한 약점을 보완할 수 있게 된다 </a:t>
            </a:r>
            <a:r>
              <a:rPr lang="en-US" altLang="ko-KR" dirty="0"/>
              <a:t>(</a:t>
            </a:r>
            <a:r>
              <a:rPr lang="ko-KR" altLang="en-US" dirty="0"/>
              <a:t>이에 대한 이론적 배경은 편향</a:t>
            </a:r>
            <a:r>
              <a:rPr lang="en-US" altLang="ko-KR" dirty="0"/>
              <a:t>-</a:t>
            </a:r>
            <a:r>
              <a:rPr lang="ko-KR" altLang="en-US" dirty="0"/>
              <a:t>분산 트레이드 오프 </a:t>
            </a:r>
            <a:r>
              <a:rPr lang="en-US" altLang="ko-KR" dirty="0"/>
              <a:t>(bias-variance tradeoff)</a:t>
            </a:r>
            <a:r>
              <a:rPr lang="ko-KR" altLang="en-US" dirty="0"/>
              <a:t> 를 통해 설명 가능하며</a:t>
            </a:r>
            <a:r>
              <a:rPr lang="en-US" altLang="ko-KR" dirty="0"/>
              <a:t>,</a:t>
            </a:r>
            <a:r>
              <a:rPr lang="ko-KR" altLang="en-US" dirty="0"/>
              <a:t> 본 교재에서는 다루지 않음</a:t>
            </a:r>
            <a:r>
              <a:rPr lang="en-US" altLang="ko-KR" dirty="0"/>
              <a:t>).</a:t>
            </a:r>
            <a:r>
              <a:rPr lang="ko-KR" altLang="en-US" dirty="0"/>
              <a:t> 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dirty="0"/>
              <a:t>랜덤 포레스트의 최종 결과는 각 의사결정나무 모델에서의 결과를 종합하여 도출한다</a:t>
            </a:r>
            <a:r>
              <a:rPr lang="en-US" altLang="ko-KR" dirty="0"/>
              <a:t>.</a:t>
            </a:r>
            <a:r>
              <a:rPr lang="ko-KR" altLang="en-US" dirty="0"/>
              <a:t> 분류 목적의 경우</a:t>
            </a:r>
            <a:r>
              <a:rPr lang="en-US" altLang="ko-KR" dirty="0"/>
              <a:t>,</a:t>
            </a:r>
            <a:r>
              <a:rPr lang="ko-KR" altLang="en-US" dirty="0"/>
              <a:t> 다수결 투표 </a:t>
            </a:r>
            <a:r>
              <a:rPr lang="en-US" altLang="ko-KR" dirty="0"/>
              <a:t>(majority voting)</a:t>
            </a:r>
            <a:r>
              <a:rPr lang="ko-KR" altLang="en-US" dirty="0"/>
              <a:t> 과정을 통해 최종 클래스를 예측한다</a:t>
            </a:r>
            <a:r>
              <a:rPr lang="en-US" altLang="ko-KR" dirty="0"/>
              <a:t>.</a:t>
            </a:r>
            <a:r>
              <a:rPr lang="ko-KR" altLang="en-US" dirty="0"/>
              <a:t> 회귀 목적으로 랜덤 포레스트를 사용한 경우</a:t>
            </a:r>
            <a:r>
              <a:rPr lang="en-US" altLang="ko-KR" dirty="0"/>
              <a:t>,</a:t>
            </a:r>
            <a:r>
              <a:rPr lang="ko-KR" altLang="en-US" dirty="0"/>
              <a:t> 모든 의사결정나무 모델의 예측 값의 평균으로 최종 타겟 값을 예측한다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8011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495722" y="1880828"/>
            <a:ext cx="8915958" cy="12034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ko-KR" altLang="en-US" dirty="0"/>
              <a:t>앞서 랜덤 포레스트에서 설명한 배깅은 여러 개의 모델을 평행하게 학습하고 이들의 결과를 평균화 하는 방법이다</a:t>
            </a:r>
            <a:r>
              <a:rPr lang="en-US" altLang="ko-KR" dirty="0"/>
              <a:t>. </a:t>
            </a:r>
            <a:r>
              <a:rPr lang="ko-KR" altLang="en-US" dirty="0"/>
              <a:t>배깅은 모델의 편차를 줄이기 위해 개별 모델들을 강한 학습자 </a:t>
            </a:r>
            <a:r>
              <a:rPr lang="en-US" altLang="ko-KR" dirty="0"/>
              <a:t>(strong learner) </a:t>
            </a:r>
            <a:r>
              <a:rPr lang="ko-KR" altLang="en-US" dirty="0"/>
              <a:t>를 사용하며</a:t>
            </a:r>
            <a:r>
              <a:rPr lang="en-US" altLang="ko-KR" dirty="0"/>
              <a:t>, </a:t>
            </a:r>
            <a:r>
              <a:rPr lang="ko-KR" altLang="en-US" dirty="0"/>
              <a:t>이로 인해 증가하는 모델의 분산을 평균화 과정으로 극복하려고 한다</a:t>
            </a:r>
            <a:r>
              <a:rPr lang="en-US" altLang="ko-KR" dirty="0"/>
              <a:t>. </a:t>
            </a:r>
            <a:r>
              <a:rPr lang="ko-KR" altLang="en-US" dirty="0"/>
              <a:t>랜덤 포레스트에서 </a:t>
            </a:r>
            <a:r>
              <a:rPr lang="en-US" altLang="ko-KR" dirty="0"/>
              <a:t>full-grown tree</a:t>
            </a:r>
            <a:r>
              <a:rPr lang="ko-KR" altLang="en-US" dirty="0"/>
              <a:t>를 많이 사용하는 원리가 이 부분에 있다</a:t>
            </a:r>
            <a:r>
              <a:rPr lang="en-US" altLang="ko-KR" dirty="0"/>
              <a:t>. 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dirty="0"/>
              <a:t>배깅과는 다른 방법으로 머신러닝 모델을 앙상블 하는 것 중 하나가 바로 부스팅이다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0910" y="1628775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부스팅 </a:t>
            </a:r>
            <a:r>
              <a:rPr lang="en-US" altLang="ko-KR" dirty="0"/>
              <a:t>(Boosting)</a:t>
            </a:r>
            <a:endParaRPr lang="ko-KR" altLang="en-US" dirty="0"/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E6B6FFAD-B577-4B00-B3FC-D5AF3BE44B54}"/>
              </a:ext>
            </a:extLst>
          </p:cNvPr>
          <p:cNvSpPr txBox="1"/>
          <p:nvPr/>
        </p:nvSpPr>
        <p:spPr>
          <a:xfrm>
            <a:off x="501489" y="3064136"/>
            <a:ext cx="4654417" cy="31731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ko-KR" altLang="en-US" dirty="0"/>
              <a:t>부스팅은 모델을 평행하게 학습하는 것이 아니라 순차적으로 학습을 한다</a:t>
            </a:r>
            <a:r>
              <a:rPr lang="en-US" altLang="ko-KR" dirty="0"/>
              <a:t>. </a:t>
            </a:r>
            <a:r>
              <a:rPr lang="ko-KR" altLang="en-US" dirty="0"/>
              <a:t>원리는 다음과 같다</a:t>
            </a:r>
            <a:r>
              <a:rPr lang="en-US" altLang="ko-KR" dirty="0"/>
              <a:t>. </a:t>
            </a:r>
            <a:r>
              <a:rPr lang="ko-KR" altLang="en-US" dirty="0"/>
              <a:t>먼저 현재 주어진 데이터를 대충</a:t>
            </a:r>
            <a:r>
              <a:rPr lang="en-US" altLang="ko-KR" dirty="0"/>
              <a:t>(</a:t>
            </a:r>
            <a:r>
              <a:rPr lang="ko-KR" altLang="en-US" dirty="0"/>
              <a:t>혹은 약하게</a:t>
            </a:r>
            <a:r>
              <a:rPr lang="en-US" altLang="ko-KR" dirty="0"/>
              <a:t>) </a:t>
            </a:r>
            <a:r>
              <a:rPr lang="ko-KR" altLang="en-US" dirty="0"/>
              <a:t>학습하여 모델을 하나 생성한다</a:t>
            </a:r>
            <a:r>
              <a:rPr lang="en-US" altLang="ko-KR" dirty="0"/>
              <a:t>. </a:t>
            </a:r>
            <a:r>
              <a:rPr lang="ko-KR" altLang="en-US" dirty="0"/>
              <a:t>이러한 모델을 약한 학습자 </a:t>
            </a:r>
            <a:r>
              <a:rPr lang="en-US" altLang="ko-KR" dirty="0"/>
              <a:t>(weak learning) 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r>
              <a:rPr lang="ko-KR" altLang="en-US" dirty="0"/>
              <a:t>이 모델에 의해 발생하는 </a:t>
            </a:r>
            <a:r>
              <a:rPr lang="ko-KR" altLang="en-US" b="1" dirty="0">
                <a:solidFill>
                  <a:srgbClr val="FF0000"/>
                </a:solidFill>
              </a:rPr>
              <a:t>오차에 좀 더 가중치를 주고</a:t>
            </a:r>
            <a:r>
              <a:rPr lang="ko-KR" altLang="en-US" dirty="0"/>
              <a:t> 그 다음 약한 학습자 모델을 또 생성한다</a:t>
            </a:r>
            <a:r>
              <a:rPr lang="en-US" altLang="ko-KR" dirty="0"/>
              <a:t>. </a:t>
            </a:r>
            <a:r>
              <a:rPr lang="ko-KR" altLang="en-US" dirty="0"/>
              <a:t>이 다음에 생성된 모델은 앞서 구축한 모델에 의한 오차를 줄이는 방향으로 데이터를 학습할 것이다</a:t>
            </a:r>
            <a:r>
              <a:rPr lang="en-US" altLang="ko-KR" dirty="0"/>
              <a:t>. </a:t>
            </a:r>
            <a:r>
              <a:rPr lang="ko-KR" altLang="en-US" dirty="0"/>
              <a:t>이 과정을 반복하면 결국 데이터 내 전체적인 오차가 감소한다는 것이 부스팅의 핵심이다</a:t>
            </a:r>
            <a:r>
              <a:rPr lang="en-US" altLang="ko-KR" dirty="0"/>
              <a:t>. </a:t>
            </a:r>
            <a:r>
              <a:rPr lang="ko-KR" altLang="en-US" dirty="0"/>
              <a:t>부스팅은 각 모델이 약한 학습자이므로 모델의 편향은 심하지만</a:t>
            </a:r>
            <a:r>
              <a:rPr lang="en-US" altLang="ko-KR" dirty="0"/>
              <a:t> </a:t>
            </a:r>
            <a:r>
              <a:rPr lang="ko-KR" altLang="en-US" dirty="0"/>
              <a:t>분산이 낮다</a:t>
            </a:r>
            <a:r>
              <a:rPr lang="en-US" altLang="ko-KR" dirty="0"/>
              <a:t>. </a:t>
            </a:r>
            <a:r>
              <a:rPr lang="ko-KR" altLang="en-US" dirty="0"/>
              <a:t>그리고 모델의 편향은 순차적인 학습을 통해 극복한다</a:t>
            </a:r>
            <a:r>
              <a:rPr lang="en-US" altLang="ko-KR" dirty="0"/>
              <a:t>.  </a:t>
            </a:r>
            <a:r>
              <a:rPr lang="ko-KR" altLang="en-US" dirty="0"/>
              <a:t>다음 그림은 부스팅 프레임워크를 도식화한 것이다</a:t>
            </a:r>
            <a:r>
              <a:rPr lang="en-US" altLang="ko-KR" dirty="0"/>
              <a:t>.</a:t>
            </a:r>
          </a:p>
        </p:txBody>
      </p:sp>
      <p:pic>
        <p:nvPicPr>
          <p:cNvPr id="22" name="Picture 4" descr="https://qph.ec.quoracdn.net/main-qimg-f82c5d764ffaf685c715104fc211f0be">
            <a:extLst>
              <a:ext uri="{FF2B5EF4-FFF2-40B4-BE49-F238E27FC236}">
                <a16:creationId xmlns:a16="http://schemas.microsoft.com/office/drawing/2014/main" id="{05F70B29-44D7-4971-ADD4-D89E26469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4"/>
          <a:stretch/>
        </p:blipFill>
        <p:spPr bwMode="auto">
          <a:xfrm>
            <a:off x="5187873" y="3051142"/>
            <a:ext cx="4223807" cy="31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평행 사변형 22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26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XGBoost </a:t>
              </a:r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모델의 이해</a:t>
              </a:r>
            </a:p>
          </p:txBody>
        </p:sp>
        <p:sp>
          <p:nvSpPr>
            <p:cNvPr id="27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3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" name="제목 1"/>
          <p:cNvSpPr txBox="1">
            <a:spLocks/>
          </p:cNvSpPr>
          <p:nvPr/>
        </p:nvSpPr>
        <p:spPr>
          <a:xfrm>
            <a:off x="49091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</p:spTree>
    <p:extLst>
      <p:ext uri="{BB962C8B-B14F-4D97-AF65-F5344CB8AC3E}">
        <p14:creationId xmlns:p14="http://schemas.microsoft.com/office/powerpoint/2010/main" val="407326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488950" y="1397675"/>
            <a:ext cx="8936038" cy="265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ko-KR" altLang="en-US" dirty="0"/>
              <a:t>부스팅 계열에서도 의사결정나무가 많이 사용되었다</a:t>
            </a:r>
            <a:r>
              <a:rPr lang="en-US" altLang="ko-KR" dirty="0"/>
              <a:t>. </a:t>
            </a:r>
            <a:r>
              <a:rPr lang="ko-KR" altLang="en-US" dirty="0"/>
              <a:t>의사결정나무는 손쉽게 모델의 학습 정도를 조절할 수 있으므로 </a:t>
            </a:r>
            <a:r>
              <a:rPr lang="en-US" altLang="ko-KR" dirty="0"/>
              <a:t>weak learner </a:t>
            </a:r>
            <a:r>
              <a:rPr lang="ko-KR" altLang="en-US" dirty="0"/>
              <a:t>모델을 생성하기에 적합하다</a:t>
            </a:r>
            <a:r>
              <a:rPr lang="en-US" altLang="ko-KR" dirty="0"/>
              <a:t>. </a:t>
            </a:r>
            <a:r>
              <a:rPr lang="ko-KR" altLang="en-US" dirty="0"/>
              <a:t>부스팅 트리는 많은 연구자에게 인정받은 모델이었고</a:t>
            </a:r>
            <a:r>
              <a:rPr lang="en-US" altLang="ko-KR" dirty="0"/>
              <a:t>, </a:t>
            </a:r>
            <a:r>
              <a:rPr lang="ko-KR" altLang="en-US" dirty="0"/>
              <a:t>실제 구현해본 데이터 과학자들도 성능이 좋다고 많이들 이야기해왔다</a:t>
            </a:r>
            <a:r>
              <a:rPr lang="en-US" altLang="ko-KR" dirty="0"/>
              <a:t>. </a:t>
            </a:r>
            <a:r>
              <a:rPr lang="ko-KR" altLang="en-US" dirty="0"/>
              <a:t>다만 부스팅 트리는 컨트롤해야 할 파라미터가 상당히 많고</a:t>
            </a:r>
            <a:r>
              <a:rPr lang="en-US" altLang="ko-KR" dirty="0"/>
              <a:t>, </a:t>
            </a:r>
            <a:r>
              <a:rPr lang="ko-KR" altLang="en-US" dirty="0"/>
              <a:t>학습에 속도가 오래 걸린다는 단점이 있었다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algn="just">
              <a:lnSpc>
                <a:spcPct val="120000"/>
              </a:lnSpc>
            </a:pPr>
            <a:r>
              <a:rPr lang="ko-KR" altLang="en-US" dirty="0"/>
              <a:t>이를 극복하고자 </a:t>
            </a:r>
            <a:r>
              <a:rPr lang="en-US" altLang="ko-KR" dirty="0"/>
              <a:t>2015</a:t>
            </a:r>
            <a:r>
              <a:rPr lang="ko-KR" altLang="en-US" dirty="0"/>
              <a:t>년에 제안된 모델이 </a:t>
            </a:r>
            <a:r>
              <a:rPr lang="ko-KR" altLang="en-US" b="1" dirty="0"/>
              <a:t>바로 </a:t>
            </a:r>
            <a:r>
              <a:rPr lang="en-US" altLang="ko-KR" b="1" dirty="0"/>
              <a:t>XGBoost (eXtreme Gradient Boosting) </a:t>
            </a:r>
            <a:r>
              <a:rPr lang="ko-KR" altLang="en-US" dirty="0"/>
              <a:t>이다</a:t>
            </a:r>
            <a:r>
              <a:rPr lang="en-US" altLang="ko-KR" dirty="0"/>
              <a:t>. XGBoost</a:t>
            </a:r>
            <a:r>
              <a:rPr lang="ko-KR" altLang="en-US" dirty="0"/>
              <a:t>은 기존에 제안된 경사 부스팅 트리 모델을 단일 머신에서도 돌아갈 수 있게끔 알고리즘이 짜여져 있다</a:t>
            </a:r>
            <a:r>
              <a:rPr lang="en-US" altLang="ko-KR" dirty="0"/>
              <a:t>. </a:t>
            </a:r>
            <a:r>
              <a:rPr lang="ko-KR" altLang="en-US" dirty="0"/>
              <a:t>또한 순차적 모델링인 부스팅 트리를 분산처리 할 수 있도록 되어 있다는 장점이 있다</a:t>
            </a:r>
            <a:r>
              <a:rPr lang="en-US" altLang="ko-KR" dirty="0"/>
              <a:t>. XGBoost</a:t>
            </a:r>
            <a:r>
              <a:rPr lang="ko-KR" altLang="en-US" dirty="0"/>
              <a:t>는 단일 의사결정나무 모델의 학습 속도를 개선하는 근사 알고리즘이 다수 들어가 있으며</a:t>
            </a:r>
            <a:r>
              <a:rPr lang="en-US" altLang="ko-KR" dirty="0"/>
              <a:t>, </a:t>
            </a:r>
            <a:r>
              <a:rPr lang="ko-KR" altLang="en-US" dirty="0"/>
              <a:t>컴퓨팅 아키텍쳐와의 조합을 고려하였다</a:t>
            </a:r>
            <a:r>
              <a:rPr lang="en-US" altLang="ko-KR" dirty="0"/>
              <a:t>. XGBoost</a:t>
            </a:r>
            <a:r>
              <a:rPr lang="ko-KR" altLang="en-US" dirty="0"/>
              <a:t>는 단숨에 많은 데이터과학자들의 이목을 사로잡았고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Kaggle</a:t>
            </a:r>
            <a:r>
              <a:rPr lang="ko-KR" altLang="en-US" dirty="0"/>
              <a:t>에서 가장 널리 쓰이는 모델이 되었다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8950" y="1053121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XGBoost </a:t>
            </a:r>
            <a:r>
              <a:rPr lang="ko-KR" altLang="en-US" dirty="0"/>
              <a:t>모델</a:t>
            </a:r>
          </a:p>
        </p:txBody>
      </p:sp>
      <p:pic>
        <p:nvPicPr>
          <p:cNvPr id="2050" name="Picture 2" descr="boosting tree에 대한 이미지 검색결과">
            <a:extLst>
              <a:ext uri="{FF2B5EF4-FFF2-40B4-BE49-F238E27FC236}">
                <a16:creationId xmlns:a16="http://schemas.microsoft.com/office/drawing/2014/main" id="{DC6AB69B-3AE5-4632-8FF2-10A533EF1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4053600"/>
            <a:ext cx="4904036" cy="239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5">
            <a:extLst>
              <a:ext uri="{FF2B5EF4-FFF2-40B4-BE49-F238E27FC236}">
                <a16:creationId xmlns:a16="http://schemas.microsoft.com/office/drawing/2014/main" id="{0DD39913-B96F-4D8D-A8B1-CFD8FCAC067D}"/>
              </a:ext>
            </a:extLst>
          </p:cNvPr>
          <p:cNvSpPr txBox="1"/>
          <p:nvPr/>
        </p:nvSpPr>
        <p:spPr>
          <a:xfrm>
            <a:off x="497198" y="4356797"/>
            <a:ext cx="3879912" cy="16435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ko-KR" altLang="en-US" dirty="0"/>
              <a:t>오른쪽 그림은 </a:t>
            </a:r>
            <a:r>
              <a:rPr lang="en-US" altLang="ko-KR" dirty="0"/>
              <a:t>XGBoost</a:t>
            </a:r>
            <a:r>
              <a:rPr lang="ko-KR" altLang="en-US" dirty="0"/>
              <a:t>의 저자가 직접 모델을 설명하면서 사용한 그림이다</a:t>
            </a:r>
            <a:r>
              <a:rPr lang="en-US" altLang="ko-KR" dirty="0"/>
              <a:t>. </a:t>
            </a:r>
            <a:r>
              <a:rPr lang="ko-KR" altLang="en-US" dirty="0"/>
              <a:t>부스팅 트리 모델에서는 하나의 포인트에 대한 타겟 값을 더하여 최종 결과를 내는 것을 볼 수 있는데</a:t>
            </a:r>
            <a:r>
              <a:rPr lang="en-US" altLang="ko-KR" dirty="0"/>
              <a:t>, </a:t>
            </a:r>
            <a:r>
              <a:rPr lang="ko-KR" altLang="en-US" dirty="0"/>
              <a:t>이는 모든 나무의 타겟 값의 평균으로 결과를 도출하는 랜덤 포레스트와는 다른 접근이다</a:t>
            </a:r>
            <a:r>
              <a:rPr lang="en-US" altLang="ko-KR" dirty="0"/>
              <a:t>.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091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</p:spTree>
    <p:extLst>
      <p:ext uri="{BB962C8B-B14F-4D97-AF65-F5344CB8AC3E}">
        <p14:creationId xmlns:p14="http://schemas.microsoft.com/office/powerpoint/2010/main" val="372531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488950" y="1052513"/>
            <a:ext cx="8936038" cy="32862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en-US" altLang="ko-KR" dirty="0"/>
              <a:t>XGBoost</a:t>
            </a:r>
            <a:r>
              <a:rPr lang="ko-KR" altLang="en-US" dirty="0"/>
              <a:t>와 랜덤 포레스트 모델은 둘 다 변수의 중요도를 산출할 수 있다는 큰 장점이 있다</a:t>
            </a:r>
            <a:r>
              <a:rPr lang="en-US" altLang="ko-KR" dirty="0"/>
              <a:t>. </a:t>
            </a:r>
            <a:r>
              <a:rPr lang="ko-KR" altLang="en-US" dirty="0"/>
              <a:t>좋은 성능을 보이는 것으로 알려진 지지기반벡터 </a:t>
            </a:r>
            <a:r>
              <a:rPr lang="en-US" altLang="ko-KR" dirty="0"/>
              <a:t>(Support vector machine: SVM)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딥러닝 모델은 블랙박스로</a:t>
            </a:r>
            <a:r>
              <a:rPr lang="en-US" altLang="ko-KR" dirty="0"/>
              <a:t>, </a:t>
            </a:r>
            <a:r>
              <a:rPr lang="ko-KR" altLang="en-US" dirty="0"/>
              <a:t>추론 결과를 해석하는 것이 불가능 하다</a:t>
            </a:r>
            <a:r>
              <a:rPr lang="en-US" altLang="ko-KR" dirty="0"/>
              <a:t>. </a:t>
            </a:r>
            <a:r>
              <a:rPr lang="ko-KR" altLang="en-US" dirty="0"/>
              <a:t>의사결정나무 기반의 모델인 </a:t>
            </a:r>
            <a:r>
              <a:rPr lang="en-US" altLang="ko-KR" dirty="0"/>
              <a:t>XGBoost, </a:t>
            </a:r>
            <a:r>
              <a:rPr lang="ko-KR" altLang="en-US" dirty="0"/>
              <a:t>랜덤 포레스트 모델은 변수의 중요도를 통해 어느 정도 모델 해석이 가능하다</a:t>
            </a:r>
            <a:r>
              <a:rPr lang="en-US" altLang="ko-KR" dirty="0"/>
              <a:t>. </a:t>
            </a:r>
            <a:r>
              <a:rPr lang="ko-KR" altLang="en-US" dirty="0"/>
              <a:t>두 모델의 근본적인 차이는 학습과정이 다르다는 것이다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저자의 경험으로 랜덤 포레스트는 큰 파라미터 튜닝 없이 성능이 잘 나온다는 장점이 있고</a:t>
            </a:r>
            <a:r>
              <a:rPr lang="en-US" altLang="ko-KR" dirty="0"/>
              <a:t>, XGBoost</a:t>
            </a:r>
            <a:r>
              <a:rPr lang="ko-KR" altLang="en-US" dirty="0"/>
              <a:t>는 튜닝할 파라미터가 많지만 최적의 파라미터 셋을 도출하면 성능이 상당히 잘 나온다는 특징이 있다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en-US" altLang="ko-KR" dirty="0"/>
              <a:t>XGBoost</a:t>
            </a:r>
            <a:r>
              <a:rPr lang="ko-KR" altLang="en-US" dirty="0"/>
              <a:t>의 공식 문서에 따르면 </a:t>
            </a:r>
            <a:r>
              <a:rPr lang="en-US" altLang="ko-KR" dirty="0"/>
              <a:t>XGBoost</a:t>
            </a:r>
            <a:r>
              <a:rPr lang="ko-KR" altLang="en-US" dirty="0"/>
              <a:t>의 파라미터는 크게 일반 파라미터 </a:t>
            </a:r>
            <a:r>
              <a:rPr lang="en-US" altLang="ko-KR" dirty="0"/>
              <a:t>(general parameters), </a:t>
            </a:r>
            <a:r>
              <a:rPr lang="ko-KR" altLang="en-US" dirty="0"/>
              <a:t>부스터 파라미터 </a:t>
            </a:r>
            <a:r>
              <a:rPr lang="en-US" altLang="ko-KR" dirty="0"/>
              <a:t>(booster parameters), </a:t>
            </a:r>
            <a:r>
              <a:rPr lang="ko-KR" altLang="en-US" dirty="0"/>
              <a:t>학습 과정 파라미터 </a:t>
            </a:r>
            <a:r>
              <a:rPr lang="en-US" altLang="ko-KR" dirty="0"/>
              <a:t>(learning task parameter)</a:t>
            </a:r>
            <a:r>
              <a:rPr lang="ko-KR" altLang="en-US" dirty="0"/>
              <a:t>로 나뉜다</a:t>
            </a:r>
            <a:r>
              <a:rPr lang="en-US" altLang="ko-KR" dirty="0"/>
              <a:t>. XGBoost</a:t>
            </a:r>
            <a:r>
              <a:rPr lang="ko-KR" altLang="en-US" dirty="0"/>
              <a:t>의 파라미터 상세 내용은 뒤의 실습과정에서 좀 더 상세히 다루도록 하자</a:t>
            </a:r>
            <a:r>
              <a:rPr lang="en-US" altLang="ko-KR" dirty="0"/>
              <a:t>.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9091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</p:spTree>
    <p:extLst>
      <p:ext uri="{BB962C8B-B14F-4D97-AF65-F5344CB8AC3E}">
        <p14:creationId xmlns:p14="http://schemas.microsoft.com/office/powerpoint/2010/main" val="3724746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8670" y="1448780"/>
            <a:ext cx="8906318" cy="48320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 dirty="0"/>
              <a:t>지금까지 </a:t>
            </a:r>
            <a:r>
              <a:rPr lang="en-US" altLang="ko-KR" dirty="0"/>
              <a:t>CART, </a:t>
            </a:r>
            <a:r>
              <a:rPr lang="ko-KR" altLang="en-US" dirty="0"/>
              <a:t>랜덤 포레스트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XGBoost </a:t>
            </a:r>
            <a:r>
              <a:rPr lang="ko-KR" altLang="en-US" dirty="0"/>
              <a:t>모델에 대하여 설명하였다</a:t>
            </a:r>
            <a:r>
              <a:rPr lang="en-US" altLang="ko-KR" dirty="0"/>
              <a:t>. </a:t>
            </a:r>
            <a:r>
              <a:rPr lang="ko-KR" altLang="en-US" dirty="0"/>
              <a:t>기본적으로 랜덤 포레스트</a:t>
            </a:r>
            <a:r>
              <a:rPr lang="en-US" altLang="ko-KR" dirty="0"/>
              <a:t>, XGBoost</a:t>
            </a:r>
            <a:r>
              <a:rPr lang="ko-KR" altLang="en-US" dirty="0"/>
              <a:t>는 </a:t>
            </a:r>
            <a:r>
              <a:rPr lang="en-US" altLang="ko-KR" dirty="0"/>
              <a:t>CART </a:t>
            </a:r>
            <a:r>
              <a:rPr lang="ko-KR" altLang="en-US" dirty="0"/>
              <a:t>모델을 기반으로 하기 때문에 특징이 매우 유사하다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/>
              <a:t>공통점 </a:t>
            </a:r>
            <a:r>
              <a:rPr lang="en-US" altLang="ko-KR" b="1" dirty="0"/>
              <a:t>1 “</a:t>
            </a:r>
            <a:r>
              <a:rPr lang="ko-KR" altLang="en-US" b="1" dirty="0"/>
              <a:t>변수 선택 과정이 모델에 포함이 되어 있으므로</a:t>
            </a:r>
            <a:r>
              <a:rPr lang="en-US" altLang="ko-KR" b="1" dirty="0"/>
              <a:t>, </a:t>
            </a:r>
            <a:r>
              <a:rPr lang="ko-KR" altLang="en-US" b="1" dirty="0"/>
              <a:t>다른 머신러닝 모델에 비해 변수 처리에 들이는 공을 줄일 수 있다</a:t>
            </a:r>
            <a:r>
              <a:rPr lang="en-US" altLang="ko-KR" b="1" dirty="0"/>
              <a:t>.”</a:t>
            </a:r>
            <a:br>
              <a:rPr lang="en-US" altLang="ko-KR" b="1" dirty="0"/>
            </a:br>
            <a:r>
              <a:rPr lang="en-US" altLang="ko-KR" dirty="0"/>
              <a:t>: </a:t>
            </a:r>
            <a:r>
              <a:rPr lang="ko-KR" altLang="en-US" dirty="0"/>
              <a:t>이 것이 가능한 것은 </a:t>
            </a:r>
            <a:r>
              <a:rPr lang="en-US" altLang="ko-KR" dirty="0"/>
              <a:t>CART </a:t>
            </a:r>
            <a:r>
              <a:rPr lang="ko-KR" altLang="en-US" dirty="0"/>
              <a:t>모델이 재귀적 분기 과정에서 변수를 매번 선택하고 분기점을 평가하는 부분이 있기 때문이다</a:t>
            </a:r>
            <a:r>
              <a:rPr lang="en-US" altLang="ko-KR" dirty="0"/>
              <a:t>. </a:t>
            </a:r>
            <a:r>
              <a:rPr lang="ko-KR" altLang="en-US" dirty="0"/>
              <a:t>다른 모델은 변수 부분 집합의 변화와 모델 학습을 동시에 신경을 써야 하지만</a:t>
            </a:r>
            <a:r>
              <a:rPr lang="en-US" altLang="ko-KR" dirty="0"/>
              <a:t>, </a:t>
            </a:r>
            <a:r>
              <a:rPr lang="ko-KR" altLang="en-US" dirty="0"/>
              <a:t>이 세 가지 모델들은 두 과정이 모델 학습 하나로 이루어진다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그러나 이 것이 변수 처리가 전혀 필요 없다는 뜻은 아니다</a:t>
            </a:r>
            <a:r>
              <a:rPr lang="en-US" altLang="ko-KR" dirty="0"/>
              <a:t>. </a:t>
            </a:r>
            <a:r>
              <a:rPr lang="ko-KR" altLang="en-US" dirty="0"/>
              <a:t>데이터의 도메인을 충분히 반영한 변수 필터링 등은 모델 학습과 무관하게 큰 중요도를 차지한다</a:t>
            </a:r>
            <a:r>
              <a:rPr lang="en-US" altLang="ko-KR" dirty="0"/>
              <a:t>. </a:t>
            </a:r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특정 노이즈 변수에 의해 운이 좋게 분기가 많이 발생한다면 그 모델은 분석에 이용하기 어려울 것이다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b="1" dirty="0"/>
              <a:t>공통점 </a:t>
            </a:r>
            <a:r>
              <a:rPr lang="en-US" altLang="ko-KR" b="1" dirty="0"/>
              <a:t>2: “</a:t>
            </a:r>
            <a:r>
              <a:rPr lang="ko-KR" altLang="en-US" b="1" dirty="0"/>
              <a:t>모델 해석이 가능하다</a:t>
            </a:r>
            <a:r>
              <a:rPr lang="en-US" altLang="ko-KR" b="1" dirty="0"/>
              <a:t>.”: </a:t>
            </a:r>
            <a:r>
              <a:rPr lang="ko-KR" altLang="en-US" dirty="0"/>
              <a:t>기타 인공신경망과 같은 블랙박스 모델과는 달리</a:t>
            </a:r>
            <a:r>
              <a:rPr lang="en-US" altLang="ko-KR" dirty="0"/>
              <a:t>, </a:t>
            </a:r>
            <a:r>
              <a:rPr lang="ko-KR" altLang="en-US" dirty="0"/>
              <a:t>모델을 해석할 수 있다는 장점이 있다</a:t>
            </a:r>
            <a:r>
              <a:rPr lang="en-US" altLang="ko-KR" dirty="0"/>
              <a:t>. CART</a:t>
            </a:r>
            <a:r>
              <a:rPr lang="ko-KR" altLang="en-US" dirty="0"/>
              <a:t>는 </a:t>
            </a:r>
            <a:r>
              <a:rPr lang="en-US" altLang="ko-KR" dirty="0"/>
              <a:t>If-then </a:t>
            </a:r>
            <a:r>
              <a:rPr lang="ko-KR" altLang="en-US" dirty="0"/>
              <a:t>규칙으로 분류</a:t>
            </a:r>
            <a:r>
              <a:rPr lang="en-US" altLang="ko-KR" dirty="0"/>
              <a:t>/</a:t>
            </a:r>
            <a:r>
              <a:rPr lang="ko-KR" altLang="en-US" dirty="0"/>
              <a:t>회귀 규칙을 생성할 수 있으며</a:t>
            </a:r>
            <a:r>
              <a:rPr lang="en-US" altLang="ko-KR" dirty="0"/>
              <a:t>, </a:t>
            </a:r>
            <a:r>
              <a:rPr lang="ko-KR" altLang="en-US" dirty="0"/>
              <a:t>랜덤 포레스트</a:t>
            </a:r>
            <a:r>
              <a:rPr lang="en-US" altLang="ko-KR" dirty="0"/>
              <a:t>, XGBoost </a:t>
            </a:r>
            <a:r>
              <a:rPr lang="ko-KR" altLang="en-US" dirty="0"/>
              <a:t>모델은 변수의 중요도를 측정할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차이점 </a:t>
            </a:r>
            <a:r>
              <a:rPr lang="en-US" altLang="ko-KR" b="1" dirty="0"/>
              <a:t>1 “CART</a:t>
            </a:r>
            <a:r>
              <a:rPr lang="ko-KR" altLang="en-US" b="1" dirty="0"/>
              <a:t>는 모델 예측 성능이 다른 두 모델에 비해 많이 떨어진다</a:t>
            </a:r>
            <a:r>
              <a:rPr lang="en-US" altLang="ko-KR" b="1" dirty="0"/>
              <a:t>.”: </a:t>
            </a:r>
            <a:r>
              <a:rPr lang="ko-KR" altLang="en-US" dirty="0"/>
              <a:t>이는 앞부분에서 한계점을 자세히 기술하였다</a:t>
            </a:r>
            <a:r>
              <a:rPr lang="en-US" altLang="ko-KR" dirty="0"/>
              <a:t>. </a:t>
            </a:r>
            <a:r>
              <a:rPr lang="ko-KR" altLang="en-US" dirty="0"/>
              <a:t>그리고 당연히 여러 </a:t>
            </a:r>
            <a:r>
              <a:rPr lang="en-US" altLang="ko-KR" dirty="0"/>
              <a:t>CART </a:t>
            </a:r>
            <a:r>
              <a:rPr lang="ko-KR" altLang="en-US" dirty="0"/>
              <a:t>모델을 앙상블한 랜덤 포레스트와 </a:t>
            </a:r>
            <a:r>
              <a:rPr lang="en-US" altLang="ko-KR" dirty="0"/>
              <a:t>XGBoost</a:t>
            </a:r>
            <a:r>
              <a:rPr lang="ko-KR" altLang="en-US" dirty="0"/>
              <a:t>가 단일 </a:t>
            </a:r>
            <a:r>
              <a:rPr lang="en-US" altLang="ko-KR" dirty="0"/>
              <a:t>CART </a:t>
            </a:r>
            <a:r>
              <a:rPr lang="ko-KR" altLang="en-US" dirty="0"/>
              <a:t>모델보다 성능이 좋을 것이라 기대된다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차이점 </a:t>
            </a:r>
            <a:r>
              <a:rPr lang="en-US" altLang="ko-KR" b="1" dirty="0"/>
              <a:t>2 “XGBoost</a:t>
            </a:r>
            <a:r>
              <a:rPr lang="ko-KR" altLang="en-US" b="1" dirty="0"/>
              <a:t>는 파라미터 탐색에 더 공을 들여야 하는 모델이다</a:t>
            </a:r>
            <a:r>
              <a:rPr lang="en-US" altLang="ko-KR" b="1" dirty="0"/>
              <a:t>.”:</a:t>
            </a:r>
            <a:r>
              <a:rPr lang="en-US" altLang="ko-KR" dirty="0"/>
              <a:t> </a:t>
            </a:r>
            <a:r>
              <a:rPr lang="ko-KR" altLang="en-US" dirty="0"/>
              <a:t>랜덤 포레스트의 장점은 모델 파라미터 튜닝이 어느 정도 수준이 되면 성능이 올라간다는 장점이 있으나 </a:t>
            </a:r>
            <a:r>
              <a:rPr lang="en-US" altLang="ko-KR" dirty="0"/>
              <a:t>XGBoost</a:t>
            </a:r>
            <a:r>
              <a:rPr lang="ko-KR" altLang="en-US" dirty="0"/>
              <a:t>는 고려해야 할 파라미터들이 더 많다</a:t>
            </a:r>
            <a:r>
              <a:rPr lang="en-US" altLang="ko-KR" dirty="0"/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226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결론</a:t>
            </a:r>
            <a:r>
              <a:rPr lang="en-US" altLang="ko-KR" dirty="0"/>
              <a:t>: CART, </a:t>
            </a:r>
            <a:r>
              <a:rPr lang="ko-KR" altLang="en-US" dirty="0"/>
              <a:t>랜덤 포레스트</a:t>
            </a:r>
            <a:r>
              <a:rPr lang="en-US" altLang="ko-KR" dirty="0"/>
              <a:t>, XGBoost </a:t>
            </a:r>
            <a:r>
              <a:rPr lang="ko-KR" altLang="en-US" dirty="0"/>
              <a:t>모델의 특징과 비교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9091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의사결정나무 기반 모델</a:t>
            </a:r>
          </a:p>
        </p:txBody>
      </p:sp>
    </p:spTree>
    <p:extLst>
      <p:ext uri="{BB962C8B-B14F-4D97-AF65-F5344CB8AC3E}">
        <p14:creationId xmlns:p14="http://schemas.microsoft.com/office/powerpoint/2010/main" val="4107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9525"/>
            <a:ext cx="9915525" cy="6877565"/>
            <a:chOff x="0" y="-9525"/>
            <a:chExt cx="9915525" cy="6877565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"/>
            <a:stretch/>
          </p:blipFill>
          <p:spPr bwMode="auto">
            <a:xfrm>
              <a:off x="6026" y="-9525"/>
              <a:ext cx="9899974" cy="212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82265"/>
              <a:ext cx="99155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820054" y="2537312"/>
            <a:ext cx="6653225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rPr>
              <a:t>Ⅲ. </a:t>
            </a:r>
            <a:r>
              <a:rPr lang="ko-KR" altLang="en-US" sz="44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  <a:endParaRPr lang="ko-KR" altLang="en-US" sz="44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1605322" y="3429000"/>
            <a:ext cx="7819666" cy="14576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 anchor="t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400" b="1" spc="-70">
                <a:solidFill>
                  <a:srgbClr val="0040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182563" indent="-182563" algn="l">
              <a:lnSpc>
                <a:spcPct val="150000"/>
              </a:lnSpc>
              <a:buFontTx/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</a:t>
            </a: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분석 환경 구성</a:t>
            </a:r>
          </a:p>
          <a:p>
            <a:pPr marL="182563" indent="-182563" algn="l">
              <a:lnSpc>
                <a:spcPct val="150000"/>
              </a:lnSpc>
              <a:buFontTx/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의사결정나무 기반 모델 생성</a:t>
            </a:r>
          </a:p>
          <a:p>
            <a:pPr marL="182563" indent="-182563" algn="l">
              <a:lnSpc>
                <a:spcPct val="150000"/>
              </a:lnSpc>
              <a:buFontTx/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향후 고려할 수 있는 추가 모델링 방안</a:t>
            </a:r>
          </a:p>
        </p:txBody>
      </p:sp>
    </p:spTree>
    <p:extLst>
      <p:ext uri="{BB962C8B-B14F-4D97-AF65-F5344CB8AC3E}">
        <p14:creationId xmlns:p14="http://schemas.microsoft.com/office/powerpoint/2010/main" val="1964559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  <p:sp>
        <p:nvSpPr>
          <p:cNvPr id="9" name="TextBox 25"/>
          <p:cNvSpPr txBox="1"/>
          <p:nvPr/>
        </p:nvSpPr>
        <p:spPr>
          <a:xfrm>
            <a:off x="491034" y="1881188"/>
            <a:ext cx="828675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 dirty="0"/>
              <a:t>본 모델링 수행을 위해 설치하는 패키지들은 다음과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488950" y="1627659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주요 패키지 설치</a:t>
            </a:r>
          </a:p>
        </p:txBody>
      </p:sp>
      <p:sp>
        <p:nvSpPr>
          <p:cNvPr id="46" name="텍스트 상자 2">
            <a:extLst>
              <a:ext uri="{FF2B5EF4-FFF2-40B4-BE49-F238E27FC236}">
                <a16:creationId xmlns:a16="http://schemas.microsoft.com/office/drawing/2014/main" id="{BAC2A305-3623-46F8-80ED-F93F3DB04128}"/>
              </a:ext>
            </a:extLst>
          </p:cNvPr>
          <p:cNvSpPr txBox="1"/>
          <p:nvPr/>
        </p:nvSpPr>
        <p:spPr>
          <a:xfrm>
            <a:off x="488950" y="2119496"/>
            <a:ext cx="8936038" cy="2677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algn="just" fontAlgn="base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004E8E"/>
              </a:buClr>
              <a:buSzPct val="85000"/>
              <a:buFont typeface="Wingdings" panose="05000000000000000000" pitchFamily="2" charset="2"/>
              <a:buChar char="ü"/>
              <a:defRPr kumimoji="1" sz="1100" spc="-7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haven: sas7bdat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파일을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 R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의 자료구조로 읽어들이는 기능 제공  </a:t>
            </a:r>
            <a:endParaRPr kumimoji="1" lang="en-US" altLang="ko-KR" sz="1400" spc="-70" dirty="0">
              <a:latin typeface="나눔고딕" pitchFamily="50" charset="-127"/>
              <a:ea typeface="나눔고딕" pitchFamily="50" charset="-127"/>
              <a:cs typeface="Arial" panose="020B0604020202020204" pitchFamily="34" charset="0"/>
            </a:endParaRPr>
          </a:p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randomForest: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 랜덤 포레스트 모델링을 위한 패키지</a:t>
            </a:r>
            <a:endParaRPr kumimoji="1" lang="en-US" altLang="ko-KR" sz="1400" spc="-70" dirty="0">
              <a:latin typeface="나눔고딕" pitchFamily="50" charset="-127"/>
              <a:ea typeface="나눔고딕" pitchFamily="50" charset="-127"/>
              <a:cs typeface="Arial" panose="020B0604020202020204" pitchFamily="34" charset="0"/>
            </a:endParaRPr>
          </a:p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xgboost: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XGboost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모델링을 위한 패키지</a:t>
            </a:r>
            <a:endParaRPr kumimoji="1" lang="en-US" altLang="ko-KR" sz="1400" spc="-70" dirty="0">
              <a:latin typeface="나눔고딕" pitchFamily="50" charset="-127"/>
              <a:ea typeface="나눔고딕" pitchFamily="50" charset="-127"/>
              <a:cs typeface="Arial" panose="020B0604020202020204" pitchFamily="34" charset="0"/>
            </a:endParaRPr>
          </a:p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ggplot2: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R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의 자료구조를 시각화하기 위한 패키지</a:t>
            </a:r>
            <a:endParaRPr kumimoji="1" lang="en-US" altLang="ko-KR" sz="1400" spc="-70" dirty="0">
              <a:latin typeface="나눔고딕" pitchFamily="50" charset="-127"/>
              <a:ea typeface="나눔고딕" pitchFamily="50" charset="-127"/>
              <a:cs typeface="Arial" panose="020B0604020202020204" pitchFamily="34" charset="0"/>
            </a:endParaRPr>
          </a:p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devtools: R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개발 툴 모음을 모아놓은 패키지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.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이번 모델링에서는 구 버전 패키지 설치를 위해 사용하였음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.</a:t>
            </a:r>
          </a:p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ade4: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다변량 분석을 위한 패키지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.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이번 모델링에서는 카테고리 변수 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(R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에서는 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factor variable)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을 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one-hot encoding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하기 위해 사용하였음</a:t>
            </a: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.</a:t>
            </a:r>
          </a:p>
          <a:p>
            <a:pPr marL="3508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</a:pPr>
            <a:r>
              <a:rPr kumimoji="1" lang="en-US" altLang="ko-KR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data.table: </a:t>
            </a:r>
            <a:r>
              <a:rPr kumimoji="1" lang="ko-KR" altLang="en-US" sz="1400" spc="-70" dirty="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데이터 테이블 패키지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760256D-2B02-4338-880A-E7B46EE0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1" y="4950111"/>
            <a:ext cx="8919158" cy="146722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2" name="평행 사변형 21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25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R </a:t>
              </a:r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기반 분석 환경 구성</a:t>
              </a: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1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01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1487" y="1052736"/>
            <a:ext cx="4441513" cy="55861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ko-KR" altLang="en-US" dirty="0"/>
              <a:t>구 버전의</a:t>
            </a:r>
            <a:r>
              <a:rPr lang="en-US" altLang="ko-KR" dirty="0"/>
              <a:t> </a:t>
            </a:r>
            <a:r>
              <a:rPr lang="ko-KR" altLang="en-US" dirty="0"/>
              <a:t>패키지를 받을 때에는 소스코드를 컴파일해야 하는데</a:t>
            </a:r>
            <a:r>
              <a:rPr lang="en-US" altLang="ko-KR" dirty="0"/>
              <a:t>, R</a:t>
            </a:r>
            <a:r>
              <a:rPr lang="ko-KR" altLang="en-US" dirty="0"/>
              <a:t>에서는 다행히 버전에 맞추어 소스 빌드 툴인 </a:t>
            </a:r>
            <a:r>
              <a:rPr lang="en-US" altLang="ko-KR" dirty="0"/>
              <a:t>Rtools</a:t>
            </a:r>
            <a:r>
              <a:rPr lang="ko-KR" altLang="en-US" dirty="0"/>
              <a:t>를 제공해준다</a:t>
            </a:r>
            <a:r>
              <a:rPr lang="en-US" altLang="ko-KR" dirty="0"/>
              <a:t>. </a:t>
            </a:r>
            <a:r>
              <a:rPr lang="ko-KR" altLang="en-US" dirty="0"/>
              <a:t>앞선 그림과 같이 </a:t>
            </a:r>
            <a:r>
              <a:rPr lang="en-US" altLang="ko-KR" dirty="0"/>
              <a:t>xgboost </a:t>
            </a:r>
            <a:r>
              <a:rPr lang="ko-KR" altLang="en-US" dirty="0"/>
              <a:t>패키지 설치 시 다음 화면이 나타날 것이다</a:t>
            </a:r>
            <a:r>
              <a:rPr lang="en-US" altLang="ko-KR" dirty="0"/>
              <a:t>. </a:t>
            </a:r>
            <a:r>
              <a:rPr lang="ko-KR" altLang="en-US" dirty="0"/>
              <a:t>여기에서 </a:t>
            </a:r>
            <a:r>
              <a:rPr lang="en-US" altLang="ko-KR" dirty="0"/>
              <a:t>Yes </a:t>
            </a:r>
            <a:r>
              <a:rPr lang="ko-KR" altLang="en-US" dirty="0"/>
              <a:t>를 선택하면 소스 빌드 툴이 다운로드 된다</a:t>
            </a:r>
            <a:r>
              <a:rPr lang="en-US" altLang="ko-KR" dirty="0"/>
              <a:t>. </a:t>
            </a:r>
            <a:r>
              <a:rPr lang="ko-KR" altLang="en-US" dirty="0"/>
              <a:t>본 교재에서는 </a:t>
            </a:r>
            <a:r>
              <a:rPr lang="en-US" altLang="ko-KR" dirty="0"/>
              <a:t>3.2</a:t>
            </a:r>
            <a:r>
              <a:rPr lang="ko-KR" altLang="en-US" dirty="0"/>
              <a:t>버젼의 </a:t>
            </a:r>
            <a:r>
              <a:rPr lang="en-US" altLang="ko-KR" dirty="0"/>
              <a:t>R</a:t>
            </a:r>
            <a:r>
              <a:rPr lang="ko-KR" altLang="en-US" dirty="0"/>
              <a:t>을 사용하므로 호환성이 맞는 </a:t>
            </a:r>
            <a:r>
              <a:rPr lang="en-US" altLang="ko-KR" dirty="0"/>
              <a:t>Rtools33.exe</a:t>
            </a:r>
            <a:r>
              <a:rPr lang="ko-KR" altLang="en-US" dirty="0"/>
              <a:t>가 자동으로 다운로드가 되었다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다운로드가 완료되면 자동으로 </a:t>
            </a:r>
            <a:r>
              <a:rPr lang="en-US" altLang="ko-KR" dirty="0"/>
              <a:t>Rtools</a:t>
            </a:r>
            <a:r>
              <a:rPr lang="ko-KR" altLang="en-US" dirty="0"/>
              <a:t>가 설치된다</a:t>
            </a:r>
            <a:r>
              <a:rPr lang="en-US" altLang="ko-KR" dirty="0"/>
              <a:t>. </a:t>
            </a:r>
            <a:r>
              <a:rPr lang="ko-KR" altLang="en-US" dirty="0"/>
              <a:t>윈도우에서는 </a:t>
            </a:r>
            <a:r>
              <a:rPr lang="en-US" altLang="ko-KR" dirty="0"/>
              <a:t>C </a:t>
            </a:r>
            <a:r>
              <a:rPr lang="ko-KR" altLang="en-US" dirty="0"/>
              <a:t>드라이브에 자동으로 폴더를 생성하여 설치가 된다</a:t>
            </a:r>
            <a:r>
              <a:rPr lang="en-US" altLang="ko-KR" dirty="0"/>
              <a:t>. </a:t>
            </a:r>
            <a:r>
              <a:rPr lang="ko-KR" altLang="en-US" dirty="0"/>
              <a:t>설치가 모두 다 된 이후에 다시 </a:t>
            </a:r>
            <a:r>
              <a:rPr lang="en-US" altLang="ko-KR" dirty="0"/>
              <a:t>xgboost</a:t>
            </a:r>
            <a:r>
              <a:rPr lang="ko-KR" altLang="en-US" dirty="0"/>
              <a:t>를 설치하는 구문을 실행하면</a:t>
            </a:r>
            <a:r>
              <a:rPr lang="en-US" altLang="ko-KR" dirty="0"/>
              <a:t>, </a:t>
            </a:r>
            <a:r>
              <a:rPr lang="ko-KR" altLang="en-US" dirty="0"/>
              <a:t>문제 없이 </a:t>
            </a:r>
            <a:r>
              <a:rPr lang="en-US" altLang="ko-KR" dirty="0"/>
              <a:t>xgboost</a:t>
            </a:r>
            <a:r>
              <a:rPr lang="ko-KR" altLang="en-US" dirty="0"/>
              <a:t>가 설치될 것이다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참고로 현재 </a:t>
            </a:r>
            <a:r>
              <a:rPr lang="en-US" altLang="ko-KR" dirty="0"/>
              <a:t>CRAN</a:t>
            </a:r>
            <a:r>
              <a:rPr lang="ko-KR" altLang="en-US" dirty="0"/>
              <a:t>에서 제공하는 </a:t>
            </a:r>
            <a:r>
              <a:rPr lang="en-US" altLang="ko-KR" dirty="0"/>
              <a:t>xgboost</a:t>
            </a:r>
            <a:r>
              <a:rPr lang="ko-KR" altLang="en-US" dirty="0"/>
              <a:t>는 </a:t>
            </a:r>
            <a:r>
              <a:rPr lang="en-US" altLang="ko-KR" dirty="0"/>
              <a:t>3.3 </a:t>
            </a:r>
            <a:r>
              <a:rPr lang="ko-KR" altLang="en-US" dirty="0"/>
              <a:t>이상의 버전에서는 </a:t>
            </a:r>
            <a:r>
              <a:rPr lang="en-US" altLang="ko-KR" dirty="0"/>
              <a:t>install.packages </a:t>
            </a:r>
            <a:r>
              <a:rPr lang="ko-KR" altLang="en-US" dirty="0"/>
              <a:t>명령어를 통해 쉽게 설치할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A4500D-4EA2-41F4-941F-B7DE5710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29" y="1052513"/>
            <a:ext cx="3766181" cy="1096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6B4E90-11C3-4FD9-A519-DE1CB0D4C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829" y="2349162"/>
            <a:ext cx="4126691" cy="935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04879C-1EEE-46B6-A2D5-512BE53C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829" y="3484732"/>
            <a:ext cx="3827544" cy="296845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FEBE12A-BF35-4F7D-88E1-DDE9F91E5465}"/>
              </a:ext>
            </a:extLst>
          </p:cNvPr>
          <p:cNvSpPr>
            <a:spLocks noChangeAspect="1"/>
          </p:cNvSpPr>
          <p:nvPr/>
        </p:nvSpPr>
        <p:spPr>
          <a:xfrm>
            <a:off x="5091296" y="994688"/>
            <a:ext cx="365760" cy="365760"/>
          </a:xfrm>
          <a:prstGeom prst="ellipse">
            <a:avLst/>
          </a:prstGeom>
          <a:solidFill>
            <a:srgbClr val="41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D89E2D-2AAC-4C5F-B2F7-0163CD6778F6}"/>
              </a:ext>
            </a:extLst>
          </p:cNvPr>
          <p:cNvSpPr>
            <a:spLocks noChangeAspect="1"/>
          </p:cNvSpPr>
          <p:nvPr/>
        </p:nvSpPr>
        <p:spPr>
          <a:xfrm>
            <a:off x="5091296" y="2196755"/>
            <a:ext cx="365760" cy="365760"/>
          </a:xfrm>
          <a:prstGeom prst="ellipse">
            <a:avLst/>
          </a:prstGeom>
          <a:solidFill>
            <a:srgbClr val="41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A4B1237-6067-46C9-B50B-21B240B22DFC}"/>
              </a:ext>
            </a:extLst>
          </p:cNvPr>
          <p:cNvSpPr>
            <a:spLocks noChangeAspect="1"/>
          </p:cNvSpPr>
          <p:nvPr/>
        </p:nvSpPr>
        <p:spPr>
          <a:xfrm>
            <a:off x="5091296" y="3398822"/>
            <a:ext cx="365760" cy="365760"/>
          </a:xfrm>
          <a:prstGeom prst="ellipse">
            <a:avLst/>
          </a:prstGeom>
          <a:solidFill>
            <a:srgbClr val="41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1514854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24508" y="1053121"/>
            <a:ext cx="9050161" cy="377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ko-KR" altLang="en-US" dirty="0"/>
              <a:t>패키지 설치 후 해당 패키지를 메모리에 로드하자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7BB54E-C900-497F-B56D-A6E924CA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549801"/>
            <a:ext cx="5303178" cy="1267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794BEC0C-FEEF-4F78-920B-05805D8C2E83}"/>
              </a:ext>
            </a:extLst>
          </p:cNvPr>
          <p:cNvSpPr txBox="1"/>
          <p:nvPr/>
        </p:nvSpPr>
        <p:spPr>
          <a:xfrm>
            <a:off x="496242" y="3448087"/>
            <a:ext cx="8931858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/>
              <a:t>심평원 표준자료는 자료구조가 </a:t>
            </a:r>
            <a:r>
              <a:rPr lang="en-US" altLang="ko-KR" dirty="0"/>
              <a:t>sas7bdat</a:t>
            </a:r>
            <a:r>
              <a:rPr lang="ko-KR" altLang="en-US" dirty="0"/>
              <a:t>로 되어 있다</a:t>
            </a:r>
            <a:r>
              <a:rPr lang="en-US" altLang="ko-KR" dirty="0"/>
              <a:t>.</a:t>
            </a:r>
            <a:r>
              <a:rPr lang="ko-KR" altLang="en-US" dirty="0"/>
              <a:t> 이는 통계 프로그램인 </a:t>
            </a:r>
            <a:r>
              <a:rPr lang="en-US" altLang="ko-KR" dirty="0"/>
              <a:t>SAS</a:t>
            </a:r>
            <a:r>
              <a:rPr lang="ko-KR" altLang="en-US" dirty="0"/>
              <a:t>에서 사용하는 자료구조이다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에서는 해당 파일을 읽을 수 있는 패키지가 여럿 존재하는데</a:t>
            </a:r>
            <a:r>
              <a:rPr lang="en-US" altLang="ko-KR" dirty="0"/>
              <a:t>,</a:t>
            </a:r>
            <a:r>
              <a:rPr lang="ko-KR" altLang="en-US" dirty="0"/>
              <a:t> 그 중에서도 </a:t>
            </a:r>
            <a:r>
              <a:rPr lang="en-US" altLang="ko-KR" dirty="0"/>
              <a:t>“haven”</a:t>
            </a:r>
            <a:r>
              <a:rPr lang="ko-KR" altLang="en-US" dirty="0"/>
              <a:t>은 현 시점까지 꾸준히 업데이트가 되고 있는 패키지이다</a:t>
            </a:r>
            <a:r>
              <a:rPr lang="en-US" altLang="ko-KR" dirty="0"/>
              <a:t>.</a:t>
            </a:r>
          </a:p>
          <a:p>
            <a:pPr algn="just"/>
            <a:r>
              <a:rPr lang="en-US" altLang="ko-KR" dirty="0"/>
              <a:t>“haven”</a:t>
            </a:r>
            <a:r>
              <a:rPr lang="ko-KR" altLang="en-US" dirty="0"/>
              <a:t> 패키지를 라이브러리화 한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read_sas </a:t>
            </a:r>
            <a:r>
              <a:rPr lang="ko-KR" altLang="en-US" dirty="0"/>
              <a:t>함수를 통해 데이터를 읽어들이자</a:t>
            </a:r>
            <a:r>
              <a:rPr lang="en-US" altLang="ko-KR" dirty="0"/>
              <a:t>.</a:t>
            </a:r>
            <a:r>
              <a:rPr lang="ko-KR" altLang="en-US" dirty="0"/>
              <a:t> 해당 함수는 </a:t>
            </a:r>
            <a:r>
              <a:rPr lang="en-US" altLang="ko-KR" dirty="0"/>
              <a:t>SAS</a:t>
            </a:r>
            <a:r>
              <a:rPr lang="ko-KR" altLang="en-US" dirty="0"/>
              <a:t> 자료구조의 데이터를 </a:t>
            </a:r>
            <a:r>
              <a:rPr lang="en-US" altLang="ko-KR" dirty="0"/>
              <a:t>R</a:t>
            </a:r>
            <a:r>
              <a:rPr lang="ko-KR" altLang="en-US" dirty="0"/>
              <a:t>에서 사용하는 </a:t>
            </a:r>
            <a:r>
              <a:rPr lang="en-US" altLang="ko-KR" dirty="0"/>
              <a:t>DataFrame </a:t>
            </a:r>
            <a:r>
              <a:rPr lang="ko-KR" altLang="en-US" dirty="0"/>
              <a:t>구조로 읽어들인다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037EA-DB97-4091-B1E3-71736943B3EE}"/>
              </a:ext>
            </a:extLst>
          </p:cNvPr>
          <p:cNvSpPr txBox="1"/>
          <p:nvPr/>
        </p:nvSpPr>
        <p:spPr>
          <a:xfrm>
            <a:off x="509421" y="3147277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4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데이터 읽기 및 정제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D1F62C-426D-4991-8592-3F846614E9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488951" y="4761654"/>
            <a:ext cx="4032002" cy="677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CC3048-542D-4F15-B572-84225E039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972" y="4725650"/>
            <a:ext cx="4732695" cy="171666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82653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0" y="-9525"/>
            <a:ext cx="9915525" cy="6877565"/>
            <a:chOff x="0" y="-9525"/>
            <a:chExt cx="9915525" cy="6877565"/>
          </a:xfrm>
        </p:grpSpPr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"/>
            <a:stretch/>
          </p:blipFill>
          <p:spPr bwMode="auto">
            <a:xfrm>
              <a:off x="6026" y="-9525"/>
              <a:ext cx="9899974" cy="212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82265"/>
              <a:ext cx="99155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820054" y="2537312"/>
            <a:ext cx="6653225" cy="6771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rPr>
              <a:t>Ⅰ. </a:t>
            </a:r>
            <a:r>
              <a:rPr lang="ko-KR" altLang="en-US" sz="44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itchFamily="18" charset="-127"/>
                <a:ea typeface="KoPub돋움체 Bold" pitchFamily="18" charset="-127"/>
              </a:rPr>
              <a:t>의료에서의 머신러닝</a:t>
            </a: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1605322" y="3429000"/>
            <a:ext cx="5183882" cy="9421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tIns="36000" rIns="36000" bIns="36000" anchor="t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400" b="1" spc="-70">
                <a:solidFill>
                  <a:srgbClr val="0040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182563" indent="-182563" algn="l">
              <a:lnSpc>
                <a:spcPct val="150000"/>
              </a:lnSpc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의료에서의 데이터과학 및 머신러닝 </a:t>
            </a:r>
          </a:p>
          <a:p>
            <a:pPr marL="182563" indent="-182563" algn="l">
              <a:lnSpc>
                <a:spcPct val="150000"/>
              </a:lnSpc>
              <a:buAutoNum type="arabicPeriod"/>
            </a:pPr>
            <a:r>
              <a:rPr kumimoji="0" lang="ko-KR" altLang="en-US" sz="2000" b="0" spc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국내 의료 데이터 소개</a:t>
            </a:r>
          </a:p>
        </p:txBody>
      </p:sp>
    </p:spTree>
    <p:extLst>
      <p:ext uri="{BB962C8B-B14F-4D97-AF65-F5344CB8AC3E}">
        <p14:creationId xmlns:p14="http://schemas.microsoft.com/office/powerpoint/2010/main" val="30286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7462" y="1052513"/>
            <a:ext cx="8907526" cy="43581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본 데이터 중 먼저 </a:t>
            </a:r>
            <a:r>
              <a:rPr lang="en-US" altLang="ko-KR" dirty="0"/>
              <a:t>20 </a:t>
            </a:r>
            <a:r>
              <a:rPr lang="ko-KR" altLang="en-US" dirty="0"/>
              <a:t>테이블 </a:t>
            </a:r>
            <a:r>
              <a:rPr lang="en-US" altLang="ko-KR" dirty="0"/>
              <a:t>“</a:t>
            </a:r>
            <a:r>
              <a:rPr lang="ko-KR" altLang="en-US" dirty="0"/>
              <a:t>명세서일반내역</a:t>
            </a:r>
            <a:r>
              <a:rPr lang="en-US" altLang="ko-KR" dirty="0"/>
              <a:t>” </a:t>
            </a:r>
            <a:r>
              <a:rPr lang="ko-KR" altLang="en-US" dirty="0"/>
              <a:t>데이터를 살펴보자</a:t>
            </a:r>
            <a:r>
              <a:rPr lang="en-US" altLang="ko-KR" dirty="0"/>
              <a:t>. </a:t>
            </a:r>
            <a:r>
              <a:rPr lang="ko-KR" altLang="en-US" dirty="0"/>
              <a:t>여기에는 주상병코드 </a:t>
            </a:r>
            <a:r>
              <a:rPr lang="en-US" altLang="ko-KR" dirty="0"/>
              <a:t>(MSICK_CD)</a:t>
            </a:r>
            <a:r>
              <a:rPr lang="ko-KR" altLang="en-US" dirty="0"/>
              <a:t>와 부상병코드 </a:t>
            </a:r>
            <a:r>
              <a:rPr lang="en-US" altLang="ko-KR" dirty="0"/>
              <a:t>(SSICK_CD) </a:t>
            </a:r>
            <a:r>
              <a:rPr lang="ko-KR" altLang="en-US" dirty="0"/>
              <a:t>가 저장이 되어 있다</a:t>
            </a:r>
            <a:r>
              <a:rPr lang="en-US" altLang="ko-KR" dirty="0"/>
              <a:t>. </a:t>
            </a:r>
            <a:r>
              <a:rPr lang="ko-KR" altLang="en-US" dirty="0"/>
              <a:t>이 코드들은 현재 이 환자의 진단결과를 </a:t>
            </a:r>
            <a:r>
              <a:rPr lang="en-US" altLang="ko-KR" dirty="0"/>
              <a:t>ICD-10 </a:t>
            </a:r>
            <a:r>
              <a:rPr lang="ko-KR" altLang="en-US" dirty="0"/>
              <a:t>규격으로 작성한 것이다</a:t>
            </a:r>
            <a:r>
              <a:rPr lang="en-US" altLang="ko-KR" dirty="0"/>
              <a:t>. </a:t>
            </a:r>
            <a:r>
              <a:rPr lang="ko-KR" altLang="en-US" dirty="0"/>
              <a:t>진단코드는 상하 구조가 정해져 있다</a:t>
            </a:r>
            <a:r>
              <a:rPr lang="en-US" altLang="ko-KR" dirty="0"/>
              <a:t>. </a:t>
            </a:r>
            <a:r>
              <a:rPr lang="ko-KR" altLang="en-US" dirty="0"/>
              <a:t>우리가 사용한 데이터는 </a:t>
            </a:r>
            <a:r>
              <a:rPr lang="en-US" altLang="ko-KR" dirty="0"/>
              <a:t>2012</a:t>
            </a:r>
            <a:r>
              <a:rPr lang="ko-KR" altLang="en-US" dirty="0"/>
              <a:t>년부터 </a:t>
            </a:r>
            <a:r>
              <a:rPr lang="en-US" altLang="ko-KR" dirty="0"/>
              <a:t>2013</a:t>
            </a:r>
            <a:r>
              <a:rPr lang="ko-KR" altLang="en-US" dirty="0"/>
              <a:t>년까지의 내역 전수 데이터가 아니라</a:t>
            </a:r>
            <a:r>
              <a:rPr lang="en-US" altLang="ko-KR" dirty="0"/>
              <a:t>, </a:t>
            </a:r>
            <a:r>
              <a:rPr lang="ko-KR" altLang="en-US" dirty="0"/>
              <a:t>샘플링이 된 데이터이기 때문에 가장 낮은 레벨의 코드로 여러 개의 데이터포인트를 확보하는 것이 매우 어렵다</a:t>
            </a:r>
            <a:r>
              <a:rPr lang="en-US" altLang="ko-KR" dirty="0"/>
              <a:t>. </a:t>
            </a:r>
            <a:r>
              <a:rPr lang="ko-KR" altLang="en-US" dirty="0"/>
              <a:t>이에 상위 구조로 데이터를 살펴보았다</a:t>
            </a:r>
            <a:r>
              <a:rPr lang="en-US" altLang="ko-KR" dirty="0"/>
              <a:t>. </a:t>
            </a:r>
            <a:r>
              <a:rPr lang="ko-KR" altLang="en-US" dirty="0"/>
              <a:t>데이터 탐색 결과</a:t>
            </a:r>
            <a:r>
              <a:rPr lang="en-US" altLang="ko-KR" dirty="0"/>
              <a:t>, </a:t>
            </a:r>
            <a:r>
              <a:rPr lang="ko-KR" altLang="en-US" dirty="0"/>
              <a:t>이번 교재에서 사용하는 샘플 데이터 내에서는 </a:t>
            </a:r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본태성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원발성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>
                <a:solidFill>
                  <a:srgbClr val="FF0000"/>
                </a:solidFill>
              </a:rPr>
              <a:t>고혈압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r>
              <a:rPr lang="ko-KR" altLang="en-US" b="1" dirty="0">
                <a:solidFill>
                  <a:srgbClr val="FF0000"/>
                </a:solidFill>
              </a:rPr>
              <a:t>을 의미하는 </a:t>
            </a:r>
            <a:r>
              <a:rPr lang="en-US" altLang="ko-KR" b="1" dirty="0">
                <a:solidFill>
                  <a:srgbClr val="FF0000"/>
                </a:solidFill>
              </a:rPr>
              <a:t>I10 </a:t>
            </a:r>
            <a:r>
              <a:rPr lang="ko-KR" altLang="en-US" b="1" dirty="0">
                <a:solidFill>
                  <a:srgbClr val="FF0000"/>
                </a:solidFill>
              </a:rPr>
              <a:t>에 해당하는 환자가 제일 많았다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dirty="0"/>
          </a:p>
          <a:p>
            <a:pPr algn="just">
              <a:lnSpc>
                <a:spcPct val="12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진단코드를 검색하기 위해서는 질병분류 정보센터 </a:t>
            </a:r>
            <a:r>
              <a:rPr lang="en-US" altLang="ko-KR" dirty="0"/>
              <a:t>(Korea Informative Classification of Diseases: KOICD) (</a:t>
            </a:r>
            <a:r>
              <a:rPr lang="en-US" altLang="ko-KR" dirty="0">
                <a:hlinkClick r:id="rId3"/>
              </a:rPr>
              <a:t>http://www.koicd.kr/</a:t>
            </a:r>
            <a:r>
              <a:rPr lang="en-US" altLang="ko-KR" dirty="0"/>
              <a:t>) </a:t>
            </a:r>
            <a:r>
              <a:rPr lang="ko-KR" altLang="en-US" dirty="0"/>
              <a:t>또는 구글링으로 검색할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algn="just">
              <a:lnSpc>
                <a:spcPct val="120000"/>
              </a:lnSpc>
            </a:pPr>
            <a:endParaRPr lang="en-US" altLang="ko-KR" dirty="0"/>
          </a:p>
          <a:p>
            <a:pPr algn="just">
              <a:lnSpc>
                <a:spcPct val="120000"/>
              </a:lnSpc>
            </a:pPr>
            <a:r>
              <a:rPr lang="ko-KR" altLang="en-US" dirty="0"/>
              <a:t>아래의 구문은 기존 데이터에 진단코드의 상위구조를 데이터에 추가하는 코드이다</a:t>
            </a:r>
            <a:r>
              <a:rPr lang="en-US" altLang="ko-KR" dirty="0"/>
              <a:t>. cbind</a:t>
            </a:r>
            <a:r>
              <a:rPr lang="ko-KR" altLang="en-US" dirty="0"/>
              <a:t>는 </a:t>
            </a:r>
            <a:r>
              <a:rPr lang="en-US" altLang="ko-KR" dirty="0"/>
              <a:t>column</a:t>
            </a:r>
            <a:r>
              <a:rPr lang="ko-KR" altLang="en-US" dirty="0"/>
              <a:t>을 기준으로 </a:t>
            </a: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data.frame</a:t>
            </a:r>
            <a:r>
              <a:rPr lang="ko-KR" altLang="en-US" dirty="0"/>
              <a:t>을 결합하는 함수이다</a:t>
            </a:r>
            <a:r>
              <a:rPr lang="en-US" altLang="ko-KR" dirty="0"/>
              <a:t>. substr</a:t>
            </a:r>
            <a:r>
              <a:rPr lang="ko-KR" altLang="en-US" dirty="0"/>
              <a:t>은 문자열의 일부를 추출하는 방법인데</a:t>
            </a:r>
            <a:r>
              <a:rPr lang="en-US" altLang="ko-KR" dirty="0"/>
              <a:t>, </a:t>
            </a:r>
            <a:r>
              <a:rPr lang="ko-KR" altLang="en-US" dirty="0"/>
              <a:t>뒤에 숫자를 이용하여 인덱스의 출발점과 종료점을 지정할 수 있다</a:t>
            </a:r>
            <a:r>
              <a:rPr lang="en-US" altLang="ko-KR" dirty="0"/>
              <a:t>. </a:t>
            </a:r>
            <a:r>
              <a:rPr lang="ko-KR" altLang="en-US" dirty="0"/>
              <a:t>이 구문으로 우리는 </a:t>
            </a:r>
            <a:r>
              <a:rPr lang="en-US" altLang="ko-KR" dirty="0"/>
              <a:t>table_20</a:t>
            </a:r>
            <a:r>
              <a:rPr lang="ko-KR" altLang="en-US" dirty="0"/>
              <a:t>이라는 </a:t>
            </a:r>
            <a:r>
              <a:rPr lang="en-US" altLang="ko-KR" dirty="0"/>
              <a:t>data.frame</a:t>
            </a:r>
            <a:r>
              <a:rPr lang="ko-KR" altLang="en-US" dirty="0"/>
              <a:t>에 </a:t>
            </a:r>
            <a:r>
              <a:rPr lang="en-US" altLang="ko-KR" dirty="0"/>
              <a:t>“MSICK_CD_head”</a:t>
            </a:r>
            <a:r>
              <a:rPr lang="ko-KR" altLang="en-US" dirty="0"/>
              <a:t>와 </a:t>
            </a:r>
            <a:r>
              <a:rPr lang="en-US" altLang="ko-KR" dirty="0"/>
              <a:t>“SSICK_CD_head”</a:t>
            </a:r>
            <a:r>
              <a:rPr lang="ko-KR" altLang="en-US" dirty="0"/>
              <a:t>라는 열을 추가할 수 있다</a:t>
            </a:r>
            <a:r>
              <a:rPr lang="en-US" altLang="ko-KR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55D805-8FED-4201-B430-E7EB886A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8" y="5193196"/>
            <a:ext cx="7588327" cy="93613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422021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7462" y="1052513"/>
            <a:ext cx="8907526" cy="41088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아래의 구문은 주상병코드 또는 부상병코드 중 </a:t>
            </a:r>
            <a:r>
              <a:rPr lang="en-US" altLang="ko-KR" dirty="0"/>
              <a:t>I10</a:t>
            </a:r>
            <a:r>
              <a:rPr lang="ko-KR" altLang="en-US" dirty="0"/>
              <a:t>으로 시작하는 환자들의 레코드를 추출하는 것이다</a:t>
            </a:r>
            <a:r>
              <a:rPr lang="en-US" altLang="ko-KR" dirty="0"/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endParaRPr lang="en-US" altLang="ko-KR" sz="1000" dirty="0"/>
          </a:p>
          <a:p>
            <a:pPr algn="just">
              <a:lnSpc>
                <a:spcPct val="150000"/>
              </a:lnSpc>
            </a:pPr>
            <a:r>
              <a:rPr lang="ko-KR" altLang="en-US" dirty="0"/>
              <a:t>이제 </a:t>
            </a:r>
            <a:r>
              <a:rPr lang="en-US" altLang="ko-KR" dirty="0"/>
              <a:t>20table</a:t>
            </a:r>
            <a:r>
              <a:rPr lang="ko-KR" altLang="en-US" dirty="0"/>
              <a:t>인 명세서일반내역 외에 다른 데이터 테이블을 결합해보자</a:t>
            </a:r>
            <a:r>
              <a:rPr lang="en-US" altLang="ko-KR" dirty="0"/>
              <a:t>. 30table</a:t>
            </a:r>
            <a:r>
              <a:rPr lang="ko-KR" altLang="en-US" dirty="0"/>
              <a:t>인 진료내역에는 환자가 실제로 받은 진료 종류와 이에 대한 세부 정보 </a:t>
            </a:r>
            <a:r>
              <a:rPr lang="en-US" altLang="ko-KR" dirty="0"/>
              <a:t>(</a:t>
            </a:r>
            <a:r>
              <a:rPr lang="ko-KR" altLang="en-US" dirty="0"/>
              <a:t>투약량</a:t>
            </a:r>
            <a:r>
              <a:rPr lang="en-US" altLang="ko-KR" dirty="0"/>
              <a:t>, </a:t>
            </a:r>
            <a:r>
              <a:rPr lang="ko-KR" altLang="en-US" dirty="0"/>
              <a:t>총 투약량</a:t>
            </a:r>
            <a:r>
              <a:rPr lang="en-US" altLang="ko-KR" dirty="0"/>
              <a:t>, </a:t>
            </a:r>
            <a:r>
              <a:rPr lang="ko-KR" altLang="en-US" dirty="0"/>
              <a:t>단가</a:t>
            </a:r>
            <a:r>
              <a:rPr lang="en-US" altLang="ko-KR" dirty="0"/>
              <a:t>, </a:t>
            </a:r>
            <a:r>
              <a:rPr lang="ko-KR" altLang="en-US" dirty="0"/>
              <a:t>금액 등</a:t>
            </a:r>
            <a:r>
              <a:rPr lang="en-US" altLang="ko-KR" dirty="0"/>
              <a:t>) </a:t>
            </a:r>
            <a:r>
              <a:rPr lang="ko-KR" altLang="en-US" dirty="0"/>
              <a:t>가 기록되어 있다</a:t>
            </a:r>
            <a:r>
              <a:rPr lang="en-US" altLang="ko-KR" dirty="0"/>
              <a:t>. 20table</a:t>
            </a:r>
            <a:r>
              <a:rPr lang="ko-KR" altLang="en-US" dirty="0"/>
              <a:t>과 </a:t>
            </a:r>
            <a:r>
              <a:rPr lang="en-US" altLang="ko-KR" dirty="0"/>
              <a:t>30table</a:t>
            </a:r>
            <a:r>
              <a:rPr lang="ko-KR" altLang="en-US" dirty="0"/>
              <a:t>은 모두 명세서 연결 코드를 나타내는 </a:t>
            </a:r>
            <a:r>
              <a:rPr lang="en-US" altLang="ko-KR" dirty="0"/>
              <a:t>“key”</a:t>
            </a:r>
            <a:r>
              <a:rPr lang="ko-KR" altLang="en-US" dirty="0"/>
              <a:t>라는 변수로 연결할 수 있다</a:t>
            </a:r>
            <a:r>
              <a:rPr lang="en-US" altLang="ko-KR" dirty="0"/>
              <a:t>. R</a:t>
            </a:r>
            <a:r>
              <a:rPr lang="ko-KR" altLang="en-US" dirty="0"/>
              <a:t>에서는 </a:t>
            </a:r>
            <a:r>
              <a:rPr lang="en-US" altLang="ko-KR" dirty="0"/>
              <a:t>merge</a:t>
            </a:r>
            <a:r>
              <a:rPr lang="ko-KR" altLang="en-US" dirty="0"/>
              <a:t>라는 함수를 이용하여 여러 </a:t>
            </a:r>
            <a:r>
              <a:rPr lang="en-US" altLang="ko-KR" dirty="0"/>
              <a:t>data.frame</a:t>
            </a:r>
            <a:r>
              <a:rPr lang="ko-KR" altLang="en-US" dirty="0"/>
              <a:t>들을 결합 </a:t>
            </a:r>
            <a:r>
              <a:rPr lang="en-US" altLang="ko-KR" dirty="0"/>
              <a:t>(</a:t>
            </a:r>
            <a:r>
              <a:rPr lang="ko-KR" altLang="en-US" dirty="0"/>
              <a:t>혹은 조인</a:t>
            </a:r>
            <a:r>
              <a:rPr lang="en-US" altLang="ko-KR" dirty="0"/>
              <a:t>) </a:t>
            </a:r>
            <a:r>
              <a:rPr lang="ko-KR" altLang="en-US" dirty="0"/>
              <a:t>하는 것이 가능하다</a:t>
            </a:r>
            <a:r>
              <a:rPr lang="en-US" altLang="ko-KR" dirty="0"/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000" dirty="0"/>
          </a:p>
          <a:p>
            <a:pPr algn="just">
              <a:lnSpc>
                <a:spcPct val="150000"/>
              </a:lnSpc>
            </a:pPr>
            <a:r>
              <a:rPr lang="ko-KR" altLang="en-US" dirty="0"/>
              <a:t>다음 구문은 </a:t>
            </a:r>
            <a:r>
              <a:rPr lang="en-US" altLang="ko-KR" dirty="0"/>
              <a:t>20table</a:t>
            </a:r>
            <a:r>
              <a:rPr lang="ko-KR" altLang="en-US" dirty="0"/>
              <a:t>에서 주상병코드 혹은 부상병코드가 </a:t>
            </a:r>
            <a:r>
              <a:rPr lang="en-US" altLang="ko-KR" dirty="0"/>
              <a:t>I10 </a:t>
            </a:r>
            <a:r>
              <a:rPr lang="ko-KR" altLang="en-US" dirty="0"/>
              <a:t>계열인 환자들의 정보와 </a:t>
            </a:r>
            <a:r>
              <a:rPr lang="en-US" altLang="ko-KR" dirty="0"/>
              <a:t>30table</a:t>
            </a:r>
            <a:r>
              <a:rPr lang="ko-KR" altLang="en-US" dirty="0"/>
              <a:t>을 결합하는 것이다</a:t>
            </a:r>
            <a:r>
              <a:rPr lang="en-US" altLang="ko-KR" dirty="0"/>
              <a:t>. x</a:t>
            </a:r>
            <a:r>
              <a:rPr lang="ko-KR" altLang="en-US" dirty="0"/>
              <a:t>에는 </a:t>
            </a:r>
            <a:r>
              <a:rPr lang="en-US" altLang="ko-KR" dirty="0"/>
              <a:t>table_20_I10, y</a:t>
            </a:r>
            <a:r>
              <a:rPr lang="ko-KR" altLang="en-US" dirty="0"/>
              <a:t>에는 </a:t>
            </a:r>
            <a:r>
              <a:rPr lang="en-US" altLang="ko-KR" dirty="0"/>
              <a:t>table_30</a:t>
            </a:r>
            <a:r>
              <a:rPr lang="ko-KR" altLang="en-US" dirty="0"/>
              <a:t>을 넣고</a:t>
            </a:r>
            <a:r>
              <a:rPr lang="en-US" altLang="ko-KR" dirty="0"/>
              <a:t> all.x=TRUE</a:t>
            </a:r>
            <a:r>
              <a:rPr lang="ko-KR" altLang="en-US" dirty="0"/>
              <a:t>라고 하면</a:t>
            </a:r>
            <a:r>
              <a:rPr lang="en-US" altLang="ko-KR" dirty="0"/>
              <a:t>, left outer join</a:t>
            </a:r>
            <a:r>
              <a:rPr lang="ko-KR" altLang="en-US" dirty="0"/>
              <a:t>이 발생한다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x </a:t>
            </a:r>
            <a:r>
              <a:rPr lang="ko-KR" altLang="en-US" dirty="0"/>
              <a:t>내 하나의 레코드에 연결되는 </a:t>
            </a:r>
            <a:r>
              <a:rPr lang="en-US" altLang="ko-KR" dirty="0"/>
              <a:t>y</a:t>
            </a:r>
            <a:r>
              <a:rPr lang="ko-KR" altLang="en-US" dirty="0"/>
              <a:t>의 레코드가 여러 개인 경우</a:t>
            </a:r>
            <a:r>
              <a:rPr lang="en-US" altLang="ko-KR" dirty="0"/>
              <a:t>, x</a:t>
            </a:r>
            <a:r>
              <a:rPr lang="ko-KR" altLang="en-US" dirty="0"/>
              <a:t>의 해당 레코드가 중복되어 행이 생성된다는 것이다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44F6A-E8FB-430E-9B08-931D939E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3" y="1504635"/>
            <a:ext cx="8630855" cy="80824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D46FB1-1351-4EA2-A1FC-BBCF43EAA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8" y="5157192"/>
            <a:ext cx="8172441" cy="11822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409907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1351" y="1052513"/>
            <a:ext cx="9050161" cy="377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ko-KR" altLang="en-US" dirty="0"/>
              <a:t>이후 생성된 </a:t>
            </a:r>
            <a:r>
              <a:rPr lang="en-US" altLang="ko-KR" dirty="0"/>
              <a:t>I10_merged</a:t>
            </a:r>
            <a:r>
              <a:rPr lang="ko-KR" altLang="en-US" dirty="0"/>
              <a:t>의 요약통계량과 구조는 </a:t>
            </a:r>
            <a:r>
              <a:rPr lang="en-US" altLang="ko-KR" dirty="0"/>
              <a:t>summary</a:t>
            </a:r>
            <a:r>
              <a:rPr lang="ko-KR" altLang="en-US" dirty="0"/>
              <a:t>와</a:t>
            </a:r>
            <a:r>
              <a:rPr lang="en-US" altLang="ko-KR" dirty="0"/>
              <a:t> str </a:t>
            </a:r>
            <a:r>
              <a:rPr lang="ko-KR" altLang="en-US" dirty="0"/>
              <a:t>함수로 출력할 수 있다</a:t>
            </a:r>
            <a:r>
              <a:rPr lang="en-US" altLang="ko-KR" dirty="0"/>
              <a:t>. </a:t>
            </a:r>
            <a:r>
              <a:rPr lang="ko-KR" altLang="en-US" dirty="0"/>
              <a:t>그 결과는 다음과 같다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2740CE-7E48-49B6-8AC0-6174183D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7" y="1520789"/>
            <a:ext cx="8658071" cy="236129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762381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497322" y="1052513"/>
            <a:ext cx="9050161" cy="377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ko-KR" altLang="en-US" dirty="0"/>
              <a:t>이후 생성된 </a:t>
            </a:r>
            <a:r>
              <a:rPr lang="en-US" altLang="ko-KR" dirty="0"/>
              <a:t>I10_merged</a:t>
            </a:r>
            <a:r>
              <a:rPr lang="ko-KR" altLang="en-US" dirty="0"/>
              <a:t>의 요약통계량과 구조는 </a:t>
            </a:r>
            <a:r>
              <a:rPr lang="en-US" altLang="ko-KR" dirty="0"/>
              <a:t>summary</a:t>
            </a:r>
            <a:r>
              <a:rPr lang="ko-KR" altLang="en-US" dirty="0"/>
              <a:t>와</a:t>
            </a:r>
            <a:r>
              <a:rPr lang="en-US" altLang="ko-KR" dirty="0"/>
              <a:t> str </a:t>
            </a:r>
            <a:r>
              <a:rPr lang="ko-KR" altLang="en-US" dirty="0"/>
              <a:t>함수로 출력할 수 있다</a:t>
            </a:r>
            <a:r>
              <a:rPr lang="en-US" altLang="ko-KR" dirty="0"/>
              <a:t>. </a:t>
            </a:r>
            <a:r>
              <a:rPr lang="ko-KR" altLang="en-US" dirty="0"/>
              <a:t>그 결과는 다음과 같다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2EC74-27FA-4B9B-9C1A-59C0A755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1484784"/>
            <a:ext cx="5904904" cy="49769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174451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23812" y="1881188"/>
            <a:ext cx="8901176" cy="2677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en-US" altLang="ko-KR" dirty="0"/>
              <a:t>str(I10_merged) </a:t>
            </a:r>
            <a:r>
              <a:rPr lang="ko-KR" altLang="en-US" dirty="0"/>
              <a:t>를 통해 우리는 변수의 데이터형이 어떻게 되어 있는지 확인할 수 있는데</a:t>
            </a:r>
            <a:r>
              <a:rPr lang="en-US" altLang="ko-KR" dirty="0"/>
              <a:t>,</a:t>
            </a:r>
            <a:r>
              <a:rPr lang="ko-KR" altLang="en-US" dirty="0"/>
              <a:t> 수치형 데이터의 경우 </a:t>
            </a:r>
            <a:r>
              <a:rPr lang="en-US" altLang="ko-KR" dirty="0"/>
              <a:t>num, </a:t>
            </a:r>
            <a:r>
              <a:rPr lang="ko-KR" altLang="en-US" dirty="0"/>
              <a:t>글자형 데이터의 경우 </a:t>
            </a:r>
            <a:r>
              <a:rPr lang="en-US" altLang="ko-KR" dirty="0"/>
              <a:t>chr</a:t>
            </a:r>
            <a:r>
              <a:rPr lang="ko-KR" altLang="en-US" dirty="0"/>
              <a:t>로 되어 있는 것을 볼 수 있다</a:t>
            </a:r>
            <a:r>
              <a:rPr lang="en-US" altLang="ko-KR" dirty="0"/>
              <a:t>. </a:t>
            </a:r>
            <a:r>
              <a:rPr lang="ko-KR" altLang="en-US" dirty="0"/>
              <a:t>여기서 중요하게 살펴보아야 할 것은</a:t>
            </a:r>
            <a:r>
              <a:rPr lang="en-US" altLang="ko-KR" dirty="0"/>
              <a:t>, </a:t>
            </a:r>
            <a:r>
              <a:rPr lang="ko-KR" altLang="en-US" dirty="0"/>
              <a:t>데이터형이 적절하게 할당이 되어있는지를 보는 것이다</a:t>
            </a:r>
            <a:r>
              <a:rPr lang="en-US" altLang="ko-KR" dirty="0"/>
              <a:t>. </a:t>
            </a:r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성별을 나타내는 </a:t>
            </a:r>
            <a:r>
              <a:rPr lang="en-US" altLang="ko-KR" dirty="0"/>
              <a:t>“SEX_TP_CD”</a:t>
            </a:r>
            <a:r>
              <a:rPr lang="ko-KR" altLang="en-US" dirty="0"/>
              <a:t>라는 열은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라는 값으로만 이루어져 있는데</a:t>
            </a:r>
            <a:r>
              <a:rPr lang="en-US" altLang="ko-KR" dirty="0"/>
              <a:t>, 1</a:t>
            </a:r>
            <a:r>
              <a:rPr lang="ko-KR" altLang="en-US" dirty="0"/>
              <a:t>과 </a:t>
            </a:r>
            <a:r>
              <a:rPr lang="en-US" altLang="ko-KR" dirty="0"/>
              <a:t>2</a:t>
            </a:r>
            <a:r>
              <a:rPr lang="ko-KR" altLang="en-US" dirty="0"/>
              <a:t>는 수치를 지칭하기보다는 남자와 여자를 항목을 표현하는 것이다</a:t>
            </a:r>
            <a:r>
              <a:rPr lang="en-US" altLang="ko-KR" dirty="0"/>
              <a:t>. </a:t>
            </a:r>
            <a:r>
              <a:rPr lang="ko-KR" altLang="en-US" dirty="0"/>
              <a:t>다행히 본 데이터에서는 수치형이 아닌 데이터는 모두 </a:t>
            </a:r>
            <a:r>
              <a:rPr lang="en-US" altLang="ko-KR" dirty="0"/>
              <a:t>chr</a:t>
            </a:r>
            <a:r>
              <a:rPr lang="ko-KR" altLang="en-US" dirty="0"/>
              <a:t>형으로 저장이 되어 있어</a:t>
            </a:r>
            <a:r>
              <a:rPr lang="en-US" altLang="ko-KR" dirty="0"/>
              <a:t>, </a:t>
            </a:r>
            <a:r>
              <a:rPr lang="ko-KR" altLang="en-US" dirty="0"/>
              <a:t>따로 작업할 부분은 없다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dirty="0"/>
              <a:t>이후</a:t>
            </a:r>
            <a:r>
              <a:rPr lang="en-US" altLang="ko-KR" dirty="0"/>
              <a:t>, chr</a:t>
            </a:r>
            <a:r>
              <a:rPr lang="ko-KR" altLang="en-US" dirty="0"/>
              <a:t>형의 데이터를 </a:t>
            </a:r>
            <a:r>
              <a:rPr lang="en-US" altLang="ko-KR" dirty="0"/>
              <a:t>factor</a:t>
            </a:r>
            <a:r>
              <a:rPr lang="ko-KR" altLang="en-US" dirty="0"/>
              <a:t>화해야 한다</a:t>
            </a:r>
            <a:r>
              <a:rPr lang="en-US" altLang="ko-KR" dirty="0"/>
              <a:t>. R</a:t>
            </a:r>
            <a:r>
              <a:rPr lang="ko-KR" altLang="en-US" dirty="0"/>
              <a:t>에서 </a:t>
            </a:r>
            <a:r>
              <a:rPr lang="en-US" altLang="ko-KR" dirty="0"/>
              <a:t>factor</a:t>
            </a:r>
            <a:r>
              <a:rPr lang="ko-KR" altLang="en-US" dirty="0"/>
              <a:t>란 범주형 </a:t>
            </a:r>
            <a:r>
              <a:rPr lang="en-US" altLang="ko-KR" dirty="0"/>
              <a:t>(categorical) </a:t>
            </a:r>
            <a:r>
              <a:rPr lang="ko-KR" altLang="en-US" dirty="0"/>
              <a:t>변수를 의미한다</a:t>
            </a:r>
            <a:r>
              <a:rPr lang="en-US" altLang="ko-KR" dirty="0"/>
              <a:t>. </a:t>
            </a:r>
            <a:r>
              <a:rPr lang="ko-KR" altLang="en-US" dirty="0"/>
              <a:t>다음 구문을 활용하면 </a:t>
            </a:r>
            <a:r>
              <a:rPr lang="en-US" altLang="ko-KR" dirty="0"/>
              <a:t>data.frame</a:t>
            </a:r>
            <a:r>
              <a:rPr lang="ko-KR" altLang="en-US" dirty="0"/>
              <a:t>에서 </a:t>
            </a:r>
            <a:r>
              <a:rPr lang="en-US" altLang="ko-KR" dirty="0"/>
              <a:t>chr</a:t>
            </a:r>
            <a:r>
              <a:rPr lang="ko-KR" altLang="en-US" dirty="0"/>
              <a:t>형태의 변수는 모두</a:t>
            </a:r>
            <a:r>
              <a:rPr lang="en-US" altLang="ko-KR" dirty="0"/>
              <a:t> factor</a:t>
            </a:r>
            <a:r>
              <a:rPr lang="ko-KR" altLang="en-US" dirty="0"/>
              <a:t>로 변환한다</a:t>
            </a:r>
            <a:r>
              <a:rPr lang="en-US" altLang="ko-KR" dirty="0"/>
              <a:t>. </a:t>
            </a:r>
            <a:r>
              <a:rPr lang="ko-KR" altLang="en-US" dirty="0"/>
              <a:t>그 결과를 </a:t>
            </a:r>
            <a:r>
              <a:rPr lang="en-US" altLang="ko-KR" dirty="0"/>
              <a:t>‘str’ </a:t>
            </a:r>
            <a:r>
              <a:rPr lang="ko-KR" altLang="en-US" dirty="0"/>
              <a:t>함수로 다시 확인해보자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610" y="1622267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랜덤 포레스트 모델 학습을 위한 데이터 정제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06CAE5-C353-469B-958A-039E5F56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9" y="4638811"/>
            <a:ext cx="8648700" cy="89285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4" name="평행 사변형 23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27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의사결정나무 기반 모델 생성</a:t>
              </a:r>
            </a:p>
          </p:txBody>
        </p:sp>
        <p:sp>
          <p:nvSpPr>
            <p:cNvPr id="28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2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1977634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7462" y="1053121"/>
            <a:ext cx="8907526" cy="17081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생성된 </a:t>
            </a:r>
            <a:r>
              <a:rPr lang="en-US" altLang="ko-KR" dirty="0"/>
              <a:t>‘I10_merged’ </a:t>
            </a:r>
            <a:r>
              <a:rPr lang="ko-KR" altLang="en-US" dirty="0"/>
              <a:t>데이터프레임을 보면</a:t>
            </a:r>
            <a:r>
              <a:rPr lang="en-US" altLang="ko-KR" dirty="0"/>
              <a:t>, </a:t>
            </a:r>
            <a:r>
              <a:rPr lang="ko-KR" altLang="en-US" dirty="0"/>
              <a:t>지나치게 </a:t>
            </a:r>
            <a:r>
              <a:rPr lang="en-US" altLang="ko-KR" dirty="0"/>
              <a:t>factor</a:t>
            </a:r>
            <a:r>
              <a:rPr lang="ko-KR" altLang="en-US" dirty="0"/>
              <a:t>의 레벨 수가 많은 것을 확인할 수 있다</a:t>
            </a:r>
            <a:r>
              <a:rPr lang="en-US" altLang="ko-KR" dirty="0"/>
              <a:t>. </a:t>
            </a:r>
            <a:r>
              <a:rPr lang="ko-KR" altLang="en-US" dirty="0"/>
              <a:t>그 중에 이상한 부분은 우리가 생성한 변수인 </a:t>
            </a:r>
            <a:r>
              <a:rPr lang="en-US" altLang="ko-KR" dirty="0"/>
              <a:t>MSICK_CD_head</a:t>
            </a:r>
            <a:r>
              <a:rPr lang="ko-KR" altLang="en-US" dirty="0"/>
              <a:t>와 </a:t>
            </a:r>
            <a:r>
              <a:rPr lang="en-US" altLang="ko-KR" dirty="0"/>
              <a:t>SSICK_CD_head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해당 변수에서 우리는 </a:t>
            </a:r>
            <a:r>
              <a:rPr lang="en-US" altLang="ko-KR" dirty="0"/>
              <a:t>‘I10’</a:t>
            </a:r>
            <a:r>
              <a:rPr lang="ko-KR" altLang="en-US" dirty="0"/>
              <a:t>에 해당하는 데이터 포인트들만 추출하였기 때문에</a:t>
            </a:r>
            <a:r>
              <a:rPr lang="en-US" altLang="ko-KR" dirty="0"/>
              <a:t>, </a:t>
            </a:r>
            <a:r>
              <a:rPr lang="ko-KR" altLang="en-US" dirty="0"/>
              <a:t>현재 화면에 나온 </a:t>
            </a:r>
            <a:r>
              <a:rPr lang="en-US" altLang="ko-KR" dirty="0"/>
              <a:t>334 </a:t>
            </a:r>
            <a:r>
              <a:rPr lang="ko-KR" altLang="en-US" dirty="0"/>
              <a:t>레벨 수와 </a:t>
            </a:r>
            <a:r>
              <a:rPr lang="en-US" altLang="ko-KR" dirty="0"/>
              <a:t>290 </a:t>
            </a:r>
            <a:r>
              <a:rPr lang="ko-KR" altLang="en-US" dirty="0"/>
              <a:t>레벨 수는 지나치게 많은 것임을 알 수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R</a:t>
            </a:r>
            <a:r>
              <a:rPr lang="ko-KR" altLang="en-US" dirty="0"/>
              <a:t>의 데이터프레임의 특성인데</a:t>
            </a:r>
            <a:r>
              <a:rPr lang="en-US" altLang="ko-KR" dirty="0"/>
              <a:t>, </a:t>
            </a:r>
            <a:r>
              <a:rPr lang="ko-KR" altLang="en-US" dirty="0"/>
              <a:t>초기에 </a:t>
            </a:r>
            <a:r>
              <a:rPr lang="en-US" altLang="ko-KR" dirty="0"/>
              <a:t>factor</a:t>
            </a:r>
            <a:r>
              <a:rPr lang="ko-KR" altLang="en-US" dirty="0"/>
              <a:t>의 레벨 수준은 전처리 이후에도 보존이 되기 때문이다</a:t>
            </a:r>
            <a:r>
              <a:rPr lang="en-US" altLang="ko-KR" dirty="0"/>
              <a:t>. </a:t>
            </a:r>
            <a:r>
              <a:rPr lang="ko-KR" altLang="en-US" dirty="0"/>
              <a:t>이를 떨어뜨리기 위해서는 </a:t>
            </a:r>
            <a:r>
              <a:rPr lang="en-US" altLang="ko-KR" dirty="0"/>
              <a:t>R</a:t>
            </a:r>
            <a:r>
              <a:rPr lang="ko-KR" altLang="en-US" dirty="0"/>
              <a:t>에서 제공하는 </a:t>
            </a:r>
            <a:r>
              <a:rPr lang="en-US" altLang="ko-KR" dirty="0"/>
              <a:t>‘droplevels’ </a:t>
            </a:r>
            <a:r>
              <a:rPr lang="ko-KR" altLang="en-US" dirty="0"/>
              <a:t>라는 함수를 사용해야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D9823F-15FD-4ED9-8930-38E6FDF5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06" y="5352443"/>
            <a:ext cx="3776187" cy="668845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795388" y="2843083"/>
            <a:ext cx="8629600" cy="1343168"/>
            <a:chOff x="209210" y="2950989"/>
            <a:chExt cx="6432760" cy="10012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45800"/>
            <a:stretch/>
          </p:blipFill>
          <p:spPr>
            <a:xfrm>
              <a:off x="2924930" y="2950989"/>
              <a:ext cx="3717040" cy="322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t="-3888" r="36007"/>
            <a:stretch/>
          </p:blipFill>
          <p:spPr>
            <a:xfrm>
              <a:off x="2924930" y="3630917"/>
              <a:ext cx="3717040" cy="3213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/>
            <a:srcRect r="54200"/>
            <a:stretch/>
          </p:blipFill>
          <p:spPr>
            <a:xfrm>
              <a:off x="209210" y="3273910"/>
              <a:ext cx="2559190" cy="38690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5085230" y="2950989"/>
              <a:ext cx="288040" cy="2880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5062370" y="3647320"/>
              <a:ext cx="288040" cy="2880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4762540" y="3340901"/>
              <a:ext cx="432060" cy="26213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6" name="직선 화살표 연결선 15"/>
            <p:cNvCxnSpPr>
              <a:stCxn id="12" idx="3"/>
              <a:endCxn id="15" idx="1"/>
            </p:cNvCxnSpPr>
            <p:nvPr/>
          </p:nvCxnSpPr>
          <p:spPr>
            <a:xfrm>
              <a:off x="2768400" y="3467361"/>
              <a:ext cx="1994140" cy="4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25"/>
          <p:cNvSpPr txBox="1"/>
          <p:nvPr/>
        </p:nvSpPr>
        <p:spPr>
          <a:xfrm>
            <a:off x="517462" y="4466228"/>
            <a:ext cx="8936038" cy="700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다음 구문은 </a:t>
            </a:r>
            <a:r>
              <a:rPr lang="en-US" altLang="ko-KR" dirty="0"/>
              <a:t>NA (not available)</a:t>
            </a:r>
            <a:r>
              <a:rPr lang="ko-KR" altLang="en-US" dirty="0"/>
              <a:t> 이 포함된 데이터 레코드</a:t>
            </a:r>
            <a:r>
              <a:rPr lang="en-US" altLang="ko-KR" dirty="0"/>
              <a:t>(</a:t>
            </a:r>
            <a:r>
              <a:rPr lang="ko-KR" altLang="en-US" dirty="0"/>
              <a:t>또는 행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data.frame</a:t>
            </a:r>
            <a:r>
              <a:rPr lang="ko-KR" altLang="en-US" dirty="0"/>
              <a:t>에서 삭제하는 구문이다</a:t>
            </a:r>
            <a:r>
              <a:rPr lang="en-US" altLang="ko-KR" dirty="0"/>
              <a:t>. ‘na.omit’ </a:t>
            </a:r>
            <a:r>
              <a:rPr lang="ko-KR" altLang="en-US" dirty="0"/>
              <a:t>함수를 통해 데이터 행이 얼마나 삭제되는지 확인해보자</a:t>
            </a:r>
            <a:r>
              <a:rPr lang="en-US" altLang="ko-KR" dirty="0"/>
              <a:t>. 2096 – 2059 = 37</a:t>
            </a:r>
            <a:r>
              <a:rPr lang="ko-KR" altLang="en-US" dirty="0"/>
              <a:t>개의 행이 삭제될 것이다</a:t>
            </a:r>
            <a:r>
              <a:rPr lang="en-US" altLang="ko-KR" dirty="0"/>
              <a:t>.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1946479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5"/>
          <p:cNvSpPr txBox="1"/>
          <p:nvPr/>
        </p:nvSpPr>
        <p:spPr>
          <a:xfrm>
            <a:off x="522758" y="1052513"/>
            <a:ext cx="8930742" cy="377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ko-KR" altLang="en-US" dirty="0"/>
              <a:t>이제 최종적으로 분석에 사용하지 않을 변수를 걸러내도록 하자</a:t>
            </a:r>
            <a:r>
              <a:rPr lang="en-US" altLang="ko-KR" dirty="0"/>
              <a:t>. </a:t>
            </a:r>
            <a:r>
              <a:rPr lang="ko-KR" altLang="en-US" dirty="0"/>
              <a:t>걸러낸 변수들은 다음과 같다</a:t>
            </a:r>
            <a:r>
              <a:rPr lang="en-US" altLang="ko-KR" dirty="0"/>
              <a:t>.</a:t>
            </a:r>
          </a:p>
        </p:txBody>
      </p:sp>
      <p:sp>
        <p:nvSpPr>
          <p:cNvPr id="19" name="텍스트 상자 2"/>
          <p:cNvSpPr txBox="1"/>
          <p:nvPr/>
        </p:nvSpPr>
        <p:spPr>
          <a:xfrm>
            <a:off x="488950" y="1401985"/>
            <a:ext cx="8936038" cy="2758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algn="just" fontAlgn="base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004E8E"/>
              </a:buClr>
              <a:buSzPct val="85000"/>
              <a:buFont typeface="Wingdings" panose="05000000000000000000" pitchFamily="2" charset="2"/>
              <a:buChar char="ü"/>
              <a:defRPr kumimoji="1" sz="1100" spc="-7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lvl="1" algn="l"/>
            <a:r>
              <a:rPr lang="en-US" altLang="ko-KR" sz="1300" dirty="0"/>
              <a:t>key (</a:t>
            </a:r>
            <a:r>
              <a:rPr lang="ko-KR" altLang="en-US" sz="1300" dirty="0"/>
              <a:t>명세서 연결코드</a:t>
            </a:r>
            <a:r>
              <a:rPr lang="en-US" altLang="ko-KR" sz="1300" dirty="0"/>
              <a:t>): </a:t>
            </a:r>
            <a:r>
              <a:rPr lang="ko-KR" altLang="en-US" sz="1300" dirty="0"/>
              <a:t>데이터 결합에는 매우 중요하나 분석적 의미가 있지 않음</a:t>
            </a:r>
            <a:r>
              <a:rPr lang="en-US" altLang="ko-KR" sz="1300" dirty="0"/>
              <a:t>.</a:t>
            </a:r>
          </a:p>
          <a:p>
            <a:pPr lvl="1" algn="l"/>
            <a:r>
              <a:rPr lang="en-US" altLang="ko-KR" sz="1300" dirty="0"/>
              <a:t>no (</a:t>
            </a:r>
            <a:r>
              <a:rPr lang="ko-KR" altLang="en-US" sz="1300" dirty="0"/>
              <a:t>수진자 고유번호</a:t>
            </a:r>
            <a:r>
              <a:rPr lang="en-US" altLang="ko-KR" sz="1300" dirty="0"/>
              <a:t>), LN_NO (</a:t>
            </a:r>
            <a:r>
              <a:rPr lang="ko-KR" altLang="en-US" sz="1300" dirty="0"/>
              <a:t>진료내역 줄 번호</a:t>
            </a:r>
            <a:r>
              <a:rPr lang="en-US" altLang="ko-KR" sz="1300" dirty="0"/>
              <a:t>), yno (</a:t>
            </a:r>
            <a:r>
              <a:rPr lang="ko-KR" altLang="en-US" sz="1300" dirty="0"/>
              <a:t>요양기간 고유번호</a:t>
            </a:r>
            <a:r>
              <a:rPr lang="en-US" altLang="ko-KR" sz="1300" dirty="0"/>
              <a:t>): </a:t>
            </a:r>
            <a:r>
              <a:rPr lang="ko-KR" altLang="en-US" sz="1300" dirty="0"/>
              <a:t>분석적 의미가 없음</a:t>
            </a:r>
            <a:r>
              <a:rPr lang="en-US" altLang="ko-KR" sz="1300" dirty="0"/>
              <a:t>.</a:t>
            </a:r>
          </a:p>
          <a:p>
            <a:pPr lvl="1" algn="l"/>
            <a:r>
              <a:rPr lang="en-US" altLang="ko-KR" sz="1300" dirty="0"/>
              <a:t>MSICK_CD (</a:t>
            </a:r>
            <a:r>
              <a:rPr lang="ko-KR" altLang="en-US" sz="1300" dirty="0"/>
              <a:t>주상병코드</a:t>
            </a:r>
            <a:r>
              <a:rPr lang="en-US" altLang="ko-KR" sz="1300" dirty="0"/>
              <a:t>), SSICK_CD (</a:t>
            </a:r>
            <a:r>
              <a:rPr lang="ko-KR" altLang="en-US" sz="1300" dirty="0"/>
              <a:t>부상병코드</a:t>
            </a:r>
            <a:r>
              <a:rPr lang="en-US" altLang="ko-KR" sz="1300" dirty="0"/>
              <a:t>): </a:t>
            </a:r>
            <a:r>
              <a:rPr lang="ko-KR" altLang="en-US" sz="1300" dirty="0"/>
              <a:t>주상병코드와 부상병코드의 대분류 수준을 유도변수 </a:t>
            </a:r>
            <a:r>
              <a:rPr lang="en-US" altLang="ko-KR" sz="1300" dirty="0"/>
              <a:t>(MSICK_CD_head, SSICK_CD_head)</a:t>
            </a:r>
            <a:r>
              <a:rPr lang="ko-KR" altLang="en-US" sz="1300" dirty="0"/>
              <a:t>로 두었기 때문에</a:t>
            </a:r>
            <a:r>
              <a:rPr lang="en-US" altLang="ko-KR" sz="1300" dirty="0"/>
              <a:t>, </a:t>
            </a:r>
            <a:r>
              <a:rPr lang="ko-KR" altLang="en-US" sz="1300" dirty="0"/>
              <a:t>이 두 변수를 제거함</a:t>
            </a:r>
            <a:r>
              <a:rPr lang="en-US" altLang="ko-KR" sz="1300" dirty="0"/>
              <a:t>.</a:t>
            </a:r>
          </a:p>
          <a:p>
            <a:pPr lvl="1" algn="l"/>
            <a:r>
              <a:rPr lang="en-US" altLang="ko-KR" sz="1300" dirty="0"/>
              <a:t>RECU_FR_DD (</a:t>
            </a:r>
            <a:r>
              <a:rPr lang="ko-KR" altLang="en-US" sz="1300" dirty="0"/>
              <a:t>요양개시일자</a:t>
            </a:r>
            <a:r>
              <a:rPr lang="en-US" altLang="ko-KR" sz="1300" dirty="0"/>
              <a:t>): </a:t>
            </a:r>
            <a:r>
              <a:rPr lang="ko-KR" altLang="en-US" sz="1300" dirty="0"/>
              <a:t>본 샘플 데이터가 좁은 일자 범위에서 수집된 것이므로 큰 의미 없음</a:t>
            </a:r>
            <a:r>
              <a:rPr lang="en-US" altLang="ko-KR" sz="1300" dirty="0"/>
              <a:t>.</a:t>
            </a:r>
          </a:p>
          <a:p>
            <a:pPr lvl="1" algn="l"/>
            <a:r>
              <a:rPr lang="en-US" altLang="ko-KR" sz="1300" dirty="0"/>
              <a:t>RECU_TO_DD (</a:t>
            </a:r>
            <a:r>
              <a:rPr lang="ko-KR" altLang="en-US" sz="1300" dirty="0"/>
              <a:t>요양만료일자</a:t>
            </a:r>
            <a:r>
              <a:rPr lang="en-US" altLang="ko-KR" sz="1300" dirty="0"/>
              <a:t>) </a:t>
            </a:r>
            <a:r>
              <a:rPr lang="ko-KR" altLang="en-US" sz="1300" dirty="0"/>
              <a:t>위와 같은 이유</a:t>
            </a:r>
            <a:r>
              <a:rPr lang="en-US" altLang="ko-KR" sz="1300" dirty="0"/>
              <a:t>. </a:t>
            </a:r>
            <a:r>
              <a:rPr lang="ko-KR" altLang="en-US" sz="1300" dirty="0"/>
              <a:t>더불어 이는 실제 환자 다음 상태를 예측하는 데에 후행변수이므로 삭제</a:t>
            </a:r>
            <a:r>
              <a:rPr lang="en-US" altLang="ko-KR" sz="1300" dirty="0"/>
              <a:t>.</a:t>
            </a:r>
          </a:p>
          <a:p>
            <a:pPr lvl="1" algn="l"/>
            <a:r>
              <a:rPr lang="en-US" altLang="ko-KR" sz="1300" dirty="0"/>
              <a:t>RECU_DDCNT (</a:t>
            </a:r>
            <a:r>
              <a:rPr lang="ko-KR" altLang="en-US" sz="1300" dirty="0"/>
              <a:t>요양일수</a:t>
            </a:r>
            <a:r>
              <a:rPr lang="en-US" altLang="ko-KR" sz="1300" dirty="0"/>
              <a:t>), VST_DDCNT (</a:t>
            </a:r>
            <a:r>
              <a:rPr lang="ko-KR" altLang="en-US" sz="1300" dirty="0"/>
              <a:t>내원일수</a:t>
            </a:r>
            <a:r>
              <a:rPr lang="en-US" altLang="ko-KR" sz="1300" dirty="0"/>
              <a:t>)</a:t>
            </a:r>
            <a:r>
              <a:rPr lang="ko-KR" altLang="en-US" sz="1300" dirty="0"/>
              <a:t> </a:t>
            </a:r>
            <a:r>
              <a:rPr lang="en-US" altLang="ko-KR" sz="1300" dirty="0"/>
              <a:t>: </a:t>
            </a:r>
            <a:r>
              <a:rPr lang="ko-KR" altLang="en-US" sz="1300" dirty="0"/>
              <a:t>위와 같은 이유로 후행변수</a:t>
            </a:r>
            <a:endParaRPr lang="en-US" altLang="ko-KR" sz="1300" dirty="0"/>
          </a:p>
          <a:p>
            <a:pPr lvl="1" algn="l"/>
            <a:r>
              <a:rPr lang="en-US" altLang="ko-KR" sz="1300" dirty="0"/>
              <a:t>DIV_CD (</a:t>
            </a:r>
            <a:r>
              <a:rPr lang="ko-KR" altLang="en-US" sz="1300" dirty="0"/>
              <a:t>진료분류코드</a:t>
            </a:r>
            <a:r>
              <a:rPr lang="en-US" altLang="ko-KR" sz="1300" dirty="0"/>
              <a:t>), GNL_NM_CD (</a:t>
            </a:r>
            <a:r>
              <a:rPr lang="ko-KR" altLang="en-US" sz="1300" dirty="0"/>
              <a:t>일반명 코드</a:t>
            </a:r>
            <a:r>
              <a:rPr lang="en-US" altLang="ko-KR" sz="1300" dirty="0"/>
              <a:t>): </a:t>
            </a:r>
            <a:r>
              <a:rPr lang="ko-KR" altLang="en-US" sz="1300" dirty="0"/>
              <a:t>다른 변수들로 충분히 진료내역들이 구분되므로 레벨 수가 너무 많은 코드들을 삭제</a:t>
            </a:r>
            <a:endParaRPr lang="en-US" altLang="ko-KR" sz="1300" dirty="0"/>
          </a:p>
        </p:txBody>
      </p:sp>
      <p:sp>
        <p:nvSpPr>
          <p:cNvPr id="20" name="TextBox 25"/>
          <p:cNvSpPr txBox="1"/>
          <p:nvPr/>
        </p:nvSpPr>
        <p:spPr>
          <a:xfrm>
            <a:off x="517462" y="4437112"/>
            <a:ext cx="8936038" cy="700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ko-KR" altLang="en-US" dirty="0"/>
              <a:t>삭제할 변수를 규명한 이후</a:t>
            </a:r>
            <a:r>
              <a:rPr lang="en-US" altLang="ko-KR" dirty="0"/>
              <a:t>, </a:t>
            </a:r>
            <a:r>
              <a:rPr lang="ko-KR" altLang="en-US" dirty="0"/>
              <a:t>이를 제거하는 과정은 아래 코드와 같다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unused </a:t>
            </a:r>
            <a:r>
              <a:rPr lang="ko-KR" altLang="en-US" dirty="0"/>
              <a:t>에 실제 데이터 변수명과 다른 것이 들어갈 수 있으므로 다음과 같이 처리하였다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5193196"/>
            <a:ext cx="8648700" cy="8701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554784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24509" y="1340768"/>
            <a:ext cx="8900480" cy="1363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ko-KR" altLang="en-US" dirty="0"/>
              <a:t>랜덤 포레스트 모델 학습을 위한</a:t>
            </a:r>
            <a:r>
              <a:rPr lang="en-US" altLang="ko-KR" dirty="0"/>
              <a:t> 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를 생성해보자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b="1" dirty="0">
                <a:solidFill>
                  <a:srgbClr val="FF0000"/>
                </a:solidFill>
              </a:rPr>
              <a:t>y</a:t>
            </a:r>
            <a:r>
              <a:rPr lang="ko-KR" altLang="en-US" b="1" dirty="0">
                <a:solidFill>
                  <a:srgbClr val="FF0000"/>
                </a:solidFill>
              </a:rPr>
              <a:t>는</a:t>
            </a:r>
            <a:r>
              <a:rPr lang="en-US" altLang="ko-KR" b="1" dirty="0">
                <a:solidFill>
                  <a:srgbClr val="FF0000"/>
                </a:solidFill>
              </a:rPr>
              <a:t> I10 </a:t>
            </a:r>
            <a:r>
              <a:rPr lang="ko-KR" altLang="en-US" b="1" dirty="0">
                <a:solidFill>
                  <a:srgbClr val="FF0000"/>
                </a:solidFill>
              </a:rPr>
              <a:t>진단을 받은 환자의 명세서 최종 상태</a:t>
            </a:r>
            <a:r>
              <a:rPr lang="ko-KR" altLang="en-US" dirty="0"/>
              <a:t>를 분류하는 모델을 만들었다</a:t>
            </a:r>
            <a:r>
              <a:rPr lang="en-US" altLang="ko-KR" dirty="0"/>
              <a:t>. </a:t>
            </a:r>
            <a:r>
              <a:rPr lang="ko-KR" altLang="en-US" dirty="0"/>
              <a:t>환자의 명세서 최종 상태는 </a:t>
            </a:r>
            <a:r>
              <a:rPr lang="en-US" altLang="ko-KR" dirty="0"/>
              <a:t>DGRSLT_TP_CD </a:t>
            </a:r>
            <a:r>
              <a:rPr lang="ko-KR" altLang="en-US" dirty="0"/>
              <a:t>라는 열에 들어있다</a:t>
            </a:r>
            <a:r>
              <a:rPr lang="en-US" altLang="ko-KR" dirty="0"/>
              <a:t>. </a:t>
            </a:r>
            <a:r>
              <a:rPr lang="ko-KR" altLang="en-US" dirty="0"/>
              <a:t>이 열의 값이 </a:t>
            </a:r>
            <a:r>
              <a:rPr lang="en-US" altLang="ko-KR" dirty="0"/>
              <a:t>1</a:t>
            </a:r>
            <a:r>
              <a:rPr lang="ko-KR" altLang="en-US" dirty="0"/>
              <a:t>이면 계속</a:t>
            </a:r>
            <a:r>
              <a:rPr lang="en-US" altLang="ko-KR" dirty="0"/>
              <a:t>, 2</a:t>
            </a:r>
            <a:r>
              <a:rPr lang="ko-KR" altLang="en-US" dirty="0"/>
              <a:t>이면 이송</a:t>
            </a:r>
            <a:r>
              <a:rPr lang="en-US" altLang="ko-KR" dirty="0"/>
              <a:t>, 3</a:t>
            </a:r>
            <a:r>
              <a:rPr lang="ko-KR" altLang="en-US" dirty="0"/>
              <a:t>이면 회송</a:t>
            </a:r>
            <a:r>
              <a:rPr lang="en-US" altLang="ko-KR" dirty="0"/>
              <a:t>, 4</a:t>
            </a:r>
            <a:r>
              <a:rPr lang="ko-KR" altLang="en-US" dirty="0"/>
              <a:t>이면 사망</a:t>
            </a:r>
            <a:r>
              <a:rPr lang="en-US" altLang="ko-KR" dirty="0"/>
              <a:t>, 5</a:t>
            </a:r>
            <a:r>
              <a:rPr lang="ko-KR" altLang="en-US" dirty="0"/>
              <a:t>이면 기타</a:t>
            </a:r>
            <a:r>
              <a:rPr lang="en-US" altLang="ko-KR" dirty="0"/>
              <a:t>, 9</a:t>
            </a:r>
            <a:r>
              <a:rPr lang="ko-KR" altLang="en-US" dirty="0"/>
              <a:t>이면 퇴원이다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en-US" altLang="ko-KR" dirty="0"/>
              <a:t>I10_merged</a:t>
            </a:r>
            <a:r>
              <a:rPr lang="ko-KR" altLang="en-US" dirty="0"/>
              <a:t>로부터 추출하고 해당 코드가 몇 개씩 등장하는지 </a:t>
            </a:r>
            <a:r>
              <a:rPr lang="en-US" altLang="ko-KR" dirty="0"/>
              <a:t>summary</a:t>
            </a:r>
            <a:r>
              <a:rPr lang="ko-KR" altLang="en-US" dirty="0"/>
              <a:t> 함수를 통해 살펴보자</a:t>
            </a:r>
            <a:r>
              <a:rPr lang="en-US" altLang="ko-KR" dirty="0"/>
              <a:t>. </a:t>
            </a:r>
            <a:r>
              <a:rPr lang="ko-KR" altLang="en-US" dirty="0"/>
              <a:t>아래 결과를 보듯이</a:t>
            </a:r>
            <a:r>
              <a:rPr lang="en-US" altLang="ko-KR" dirty="0"/>
              <a:t>, </a:t>
            </a:r>
            <a:r>
              <a:rPr lang="ko-KR" altLang="en-US" dirty="0"/>
              <a:t>대부분의 레코드는 </a:t>
            </a:r>
            <a:r>
              <a:rPr lang="en-US" altLang="ko-KR" dirty="0"/>
              <a:t>“</a:t>
            </a:r>
            <a:r>
              <a:rPr lang="ko-KR" altLang="en-US" dirty="0"/>
              <a:t>계속</a:t>
            </a:r>
            <a:r>
              <a:rPr lang="en-US" altLang="ko-KR" dirty="0"/>
              <a:t>”</a:t>
            </a:r>
            <a:r>
              <a:rPr lang="ko-KR" altLang="en-US" dirty="0"/>
              <a:t>이며</a:t>
            </a:r>
            <a:r>
              <a:rPr lang="en-US" altLang="ko-KR" dirty="0"/>
              <a:t>, 27</a:t>
            </a:r>
            <a:r>
              <a:rPr lang="ko-KR" altLang="en-US" dirty="0"/>
              <a:t>개의 레코드가 </a:t>
            </a:r>
            <a:r>
              <a:rPr lang="en-US" altLang="ko-KR" dirty="0"/>
              <a:t>“</a:t>
            </a:r>
            <a:r>
              <a:rPr lang="ko-KR" altLang="en-US" dirty="0"/>
              <a:t>기타</a:t>
            </a:r>
            <a:r>
              <a:rPr lang="en-US" altLang="ko-KR" dirty="0"/>
              <a:t>”, 123</a:t>
            </a:r>
            <a:r>
              <a:rPr lang="ko-KR" altLang="en-US" dirty="0"/>
              <a:t>개의 코드가 </a:t>
            </a:r>
            <a:r>
              <a:rPr lang="en-US" altLang="ko-KR" dirty="0"/>
              <a:t>“</a:t>
            </a:r>
            <a:r>
              <a:rPr lang="ko-KR" altLang="en-US" dirty="0"/>
              <a:t>퇴원</a:t>
            </a:r>
            <a:r>
              <a:rPr lang="en-US" altLang="ko-KR" dirty="0"/>
              <a:t>”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8950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랜덤 포레스트 모델 학습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76537" y="2852936"/>
            <a:ext cx="6344570" cy="792088"/>
            <a:chOff x="776537" y="2987047"/>
            <a:chExt cx="4693571" cy="58596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544EA8-0250-4961-BD49-5F67F710E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537" y="2987047"/>
              <a:ext cx="2628292" cy="44882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139138-E237-4191-91E1-29B6DB70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6876" y="2987047"/>
              <a:ext cx="1633232" cy="58596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58D412EC-F0CC-4EE5-B823-2468671DEDA7}"/>
              </a:ext>
            </a:extLst>
          </p:cNvPr>
          <p:cNvSpPr txBox="1"/>
          <p:nvPr/>
        </p:nvSpPr>
        <p:spPr>
          <a:xfrm>
            <a:off x="535939" y="3949603"/>
            <a:ext cx="8889049" cy="2323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ko-KR" altLang="en-US" dirty="0"/>
              <a:t>랜덤 포레스트에서 중요하게 볼 파라미터는 </a:t>
            </a:r>
            <a:r>
              <a:rPr lang="en-US" altLang="ko-KR" dirty="0"/>
              <a:t>ntree, mtry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algn="just">
              <a:lnSpc>
                <a:spcPct val="120000"/>
              </a:lnSpc>
            </a:pPr>
            <a:endParaRPr lang="en-US" altLang="ko-KR" sz="1000" dirty="0"/>
          </a:p>
          <a:p>
            <a:pPr algn="just"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ntree</a:t>
            </a:r>
            <a:r>
              <a:rPr lang="ko-KR" altLang="en-US" dirty="0"/>
              <a:t>는 랜덤 포레스트를 구성하는 </a:t>
            </a:r>
            <a:r>
              <a:rPr lang="ko-KR" altLang="en-US" b="1" dirty="0">
                <a:solidFill>
                  <a:srgbClr val="FF0000"/>
                </a:solidFill>
              </a:rPr>
              <a:t>의사결정나무 모델의 수</a:t>
            </a:r>
            <a:r>
              <a:rPr lang="ko-KR" altLang="en-US" dirty="0"/>
              <a:t>이다</a:t>
            </a:r>
            <a:r>
              <a:rPr lang="en-US" altLang="ko-KR" dirty="0"/>
              <a:t>. ntree</a:t>
            </a:r>
            <a:r>
              <a:rPr lang="ko-KR" altLang="en-US" dirty="0"/>
              <a:t>가 클 수록 모델의 크기가 크고 복잡해진다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mtry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FF0000"/>
                </a:solidFill>
              </a:rPr>
              <a:t>하나의 의사결정나무 모델이 학습 시 랜덤 추출하는 변수의 수</a:t>
            </a:r>
            <a:r>
              <a:rPr lang="ko-KR" altLang="en-US" dirty="0"/>
              <a:t>를 의미한다</a:t>
            </a:r>
            <a:r>
              <a:rPr lang="en-US" altLang="ko-KR" dirty="0"/>
              <a:t>. mtry</a:t>
            </a:r>
            <a:r>
              <a:rPr lang="ko-KR" altLang="en-US" dirty="0"/>
              <a:t>는 만약 학습 데이터의 변수의 수와 똑같이 가져간다면</a:t>
            </a:r>
            <a:r>
              <a:rPr lang="en-US" altLang="ko-KR" dirty="0"/>
              <a:t>, </a:t>
            </a:r>
            <a:r>
              <a:rPr lang="ko-KR" altLang="en-US" dirty="0"/>
              <a:t>포레스트를 구성하는 의사결정나무 모델들이 같은 변수 집합을 사용하므로 서로 종속적인 모델이 될 가능성이 높아진다</a:t>
            </a:r>
            <a:r>
              <a:rPr lang="en-US" altLang="ko-KR" dirty="0"/>
              <a:t>. mtry</a:t>
            </a:r>
            <a:r>
              <a:rPr lang="ko-KR" altLang="en-US" dirty="0"/>
              <a:t>가 너무 작으면 하나의 나무가 가지를 뻗어나가는 방법 자체가 작아지므로 단일 의사결정나무 모델이 </a:t>
            </a:r>
            <a:r>
              <a:rPr lang="en-US" altLang="ko-KR" dirty="0"/>
              <a:t>underfitting</a:t>
            </a:r>
            <a:r>
              <a:rPr lang="ko-KR" altLang="en-US" dirty="0"/>
              <a:t>할 가능성이 높아진다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b="1" dirty="0">
                <a:solidFill>
                  <a:srgbClr val="FF0000"/>
                </a:solidFill>
              </a:rPr>
              <a:t>mtry</a:t>
            </a:r>
            <a:r>
              <a:rPr lang="ko-KR" altLang="en-US" b="1" dirty="0">
                <a:solidFill>
                  <a:srgbClr val="FF0000"/>
                </a:solidFill>
              </a:rPr>
              <a:t>는 적정 수</a:t>
            </a:r>
            <a:r>
              <a:rPr lang="ko-KR" altLang="en-US" dirty="0"/>
              <a:t>를 찾아서 유지하는 것이 좋다</a:t>
            </a:r>
            <a:r>
              <a:rPr lang="en-US" altLang="ko-KR" dirty="0"/>
              <a:t>. </a:t>
            </a:r>
            <a:r>
              <a:rPr lang="ko-KR" altLang="en-US" dirty="0"/>
              <a:t>랜덤포레스트를 제안한 브라이먼 교수는 </a:t>
            </a:r>
            <a:r>
              <a:rPr lang="ko-KR" altLang="en-US" b="1" dirty="0">
                <a:solidFill>
                  <a:srgbClr val="FF0000"/>
                </a:solidFill>
              </a:rPr>
              <a:t>분류 목적으로 사용할 때에는 전체 변수 수의 제곱근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회귀 목적으로 사용할 때에는 전체 변수의 수를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으로 나눈 값</a:t>
            </a:r>
            <a:r>
              <a:rPr lang="ko-KR" altLang="en-US" dirty="0"/>
              <a:t>으로 </a:t>
            </a:r>
            <a:r>
              <a:rPr lang="en-US" altLang="ko-KR" dirty="0"/>
              <a:t>mtry</a:t>
            </a:r>
            <a:r>
              <a:rPr lang="ko-KR" altLang="en-US" dirty="0"/>
              <a:t>를 사용하라고 제안하였다</a:t>
            </a:r>
            <a:r>
              <a:rPr lang="en-US" altLang="ko-KR" dirty="0"/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275649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488951" y="1052513"/>
            <a:ext cx="8936038" cy="13849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50000"/>
              </a:lnSpc>
            </a:pPr>
            <a:r>
              <a:rPr lang="ko-KR" altLang="en-US" dirty="0"/>
              <a:t>본 실험에서는 </a:t>
            </a:r>
            <a:r>
              <a:rPr lang="en-US" altLang="ko-KR" dirty="0"/>
              <a:t>mtry</a:t>
            </a:r>
            <a:r>
              <a:rPr lang="ko-KR" altLang="en-US" dirty="0"/>
              <a:t>는 기본값으로 사용하고</a:t>
            </a:r>
            <a:r>
              <a:rPr lang="en-US" altLang="ko-KR" dirty="0"/>
              <a:t>, ntree</a:t>
            </a:r>
            <a:r>
              <a:rPr lang="ko-KR" altLang="en-US" dirty="0"/>
              <a:t>를 </a:t>
            </a:r>
            <a:r>
              <a:rPr lang="en-US" altLang="ko-KR" dirty="0"/>
              <a:t>100</a:t>
            </a:r>
            <a:r>
              <a:rPr lang="ko-KR" altLang="en-US" dirty="0"/>
              <a:t>으로 두고 모델 학습을 하였다</a:t>
            </a:r>
            <a:r>
              <a:rPr lang="en-US" altLang="ko-KR" dirty="0"/>
              <a:t>. R</a:t>
            </a:r>
            <a:r>
              <a:rPr lang="ko-KR" altLang="en-US" dirty="0"/>
              <a:t>의 </a:t>
            </a:r>
            <a:r>
              <a:rPr lang="en-US" altLang="ko-KR" dirty="0"/>
              <a:t>randomForest </a:t>
            </a:r>
            <a:r>
              <a:rPr lang="ko-KR" altLang="en-US" dirty="0"/>
              <a:t>패키지의 알고리즘은 자동으로 </a:t>
            </a:r>
            <a:r>
              <a:rPr lang="en-US" altLang="ko-KR" dirty="0"/>
              <a:t>OOB (out-of-bag) </a:t>
            </a:r>
            <a:r>
              <a:rPr lang="ko-KR" altLang="en-US" dirty="0"/>
              <a:t>과정으로 모델의 테스트 오차를 계산해주므로</a:t>
            </a:r>
            <a:r>
              <a:rPr lang="en-US" altLang="ko-KR" dirty="0"/>
              <a:t>, </a:t>
            </a:r>
            <a:r>
              <a:rPr lang="ko-KR" altLang="en-US" dirty="0"/>
              <a:t>특별히 학습</a:t>
            </a:r>
            <a:r>
              <a:rPr lang="en-US" altLang="ko-KR" dirty="0"/>
              <a:t>/</a:t>
            </a:r>
            <a:r>
              <a:rPr lang="ko-KR" altLang="en-US" dirty="0"/>
              <a:t>테스트 데이터 분할은 하지 않았다</a:t>
            </a:r>
            <a:r>
              <a:rPr lang="en-US" altLang="ko-KR" dirty="0"/>
              <a:t>. </a:t>
            </a:r>
            <a:r>
              <a:rPr lang="ko-KR" altLang="en-US" dirty="0"/>
              <a:t>생성된 랜덤 포레스트 모델을 </a:t>
            </a:r>
            <a:r>
              <a:rPr lang="en-US" altLang="ko-KR" dirty="0"/>
              <a:t>print</a:t>
            </a:r>
            <a:r>
              <a:rPr lang="ko-KR" altLang="en-US" dirty="0"/>
              <a:t>하면 </a:t>
            </a:r>
            <a:r>
              <a:rPr lang="en-US" altLang="ko-KR" dirty="0"/>
              <a:t>OOB </a:t>
            </a:r>
            <a:r>
              <a:rPr lang="ko-KR" altLang="en-US" dirty="0"/>
              <a:t>오차의 에러가 거의 </a:t>
            </a:r>
            <a:r>
              <a:rPr lang="en-US" altLang="ko-KR" dirty="0"/>
              <a:t>0%</a:t>
            </a:r>
            <a:r>
              <a:rPr lang="ko-KR" altLang="en-US" dirty="0"/>
              <a:t>에 가깝게 작고</a:t>
            </a:r>
            <a:r>
              <a:rPr lang="en-US" altLang="ko-KR" dirty="0"/>
              <a:t>, </a:t>
            </a:r>
            <a:r>
              <a:rPr lang="ko-KR" altLang="en-US" dirty="0"/>
              <a:t>혼동 행렬 </a:t>
            </a:r>
            <a:r>
              <a:rPr lang="en-US" altLang="ko-KR" dirty="0"/>
              <a:t>(confusion matrix) </a:t>
            </a:r>
            <a:r>
              <a:rPr lang="ko-KR" altLang="en-US" dirty="0"/>
              <a:t>를 통해 보아도 성능이 상당히 잘 나온 것을 알 수 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D2BFDB-387E-4E60-916D-66E5040E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20" y="2492896"/>
            <a:ext cx="3867204" cy="7201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755353-2BDD-46F5-B00F-C6067FF1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20" y="3488582"/>
            <a:ext cx="5734129" cy="284039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2804258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7462" y="1367765"/>
            <a:ext cx="8936038" cy="42934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en-US" altLang="ko-KR" dirty="0"/>
              <a:t>R</a:t>
            </a:r>
            <a:r>
              <a:rPr lang="ko-KR" altLang="en-US" dirty="0"/>
              <a:t>의 </a:t>
            </a:r>
            <a:r>
              <a:rPr lang="en-US" altLang="ko-KR" dirty="0"/>
              <a:t>xgboost </a:t>
            </a:r>
            <a:r>
              <a:rPr lang="ko-KR" altLang="en-US" dirty="0"/>
              <a:t>패키지에는 학습을 위한 데이터 준비에 좀 더 많은 공을 들여야 한다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xgboost</a:t>
            </a:r>
            <a:r>
              <a:rPr lang="ko-KR" altLang="en-US" dirty="0"/>
              <a:t>는 </a:t>
            </a:r>
            <a:r>
              <a:rPr lang="en-US" altLang="ko-KR" dirty="0"/>
              <a:t>factor </a:t>
            </a:r>
            <a:r>
              <a:rPr lang="ko-KR" altLang="en-US" dirty="0"/>
              <a:t>변수는 학습할 수 없기 때문에</a:t>
            </a:r>
            <a:r>
              <a:rPr lang="en-US" altLang="ko-KR" dirty="0"/>
              <a:t>, </a:t>
            </a:r>
            <a:r>
              <a:rPr lang="ko-KR" altLang="en-US" dirty="0"/>
              <a:t>모든 변수를 수치형으로 변환해주어야 한다</a:t>
            </a:r>
            <a:r>
              <a:rPr lang="en-US" altLang="ko-KR" dirty="0"/>
              <a:t>. </a:t>
            </a:r>
            <a:r>
              <a:rPr lang="ko-KR" altLang="en-US" dirty="0"/>
              <a:t>또한 분류를 하는 경우</a:t>
            </a:r>
            <a:r>
              <a:rPr lang="en-US" altLang="ko-KR" dirty="0"/>
              <a:t>, </a:t>
            </a:r>
            <a:r>
              <a:rPr lang="ko-KR" altLang="en-US" dirty="0"/>
              <a:t>타겟 변수의 카테고리를 </a:t>
            </a:r>
            <a:r>
              <a:rPr lang="en-US" altLang="ko-KR" dirty="0"/>
              <a:t>0</a:t>
            </a:r>
            <a:r>
              <a:rPr lang="ko-KR" altLang="en-US" dirty="0"/>
              <a:t>부터 시작하는 정수로 다시 인코딩을 해주어야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모든 변수를 수치화하기 위해서는 범주형 </a:t>
            </a:r>
            <a:r>
              <a:rPr lang="en-US" altLang="ko-KR" dirty="0"/>
              <a:t>factor </a:t>
            </a:r>
            <a:r>
              <a:rPr lang="ko-KR" altLang="en-US" dirty="0"/>
              <a:t>변수를 </a:t>
            </a:r>
            <a:r>
              <a:rPr lang="en-US" altLang="ko-KR" dirty="0"/>
              <a:t>one-hot encoding</a:t>
            </a:r>
            <a:r>
              <a:rPr lang="ko-KR" altLang="en-US" dirty="0"/>
              <a:t>하는 것이 필요하다</a:t>
            </a:r>
            <a:r>
              <a:rPr lang="en-US" altLang="ko-KR" dirty="0"/>
              <a:t>. </a:t>
            </a:r>
            <a:r>
              <a:rPr lang="ko-KR" altLang="en-US" dirty="0"/>
              <a:t>본 교재에서는 </a:t>
            </a:r>
            <a:r>
              <a:rPr lang="en-US" altLang="ko-KR" dirty="0"/>
              <a:t>ade4 </a:t>
            </a:r>
            <a:r>
              <a:rPr lang="ko-KR" altLang="en-US" dirty="0"/>
              <a:t>패키지에서 제공하는 </a:t>
            </a:r>
            <a:r>
              <a:rPr lang="en-US" altLang="ko-KR" dirty="0"/>
              <a:t>acm.disjonctif </a:t>
            </a:r>
            <a:r>
              <a:rPr lang="ko-KR" altLang="en-US" dirty="0"/>
              <a:t>함수를 이용하여 </a:t>
            </a:r>
            <a:r>
              <a:rPr lang="en-US" altLang="ko-KR" dirty="0"/>
              <a:t>one-hot encoding</a:t>
            </a:r>
            <a:r>
              <a:rPr lang="ko-KR" altLang="en-US" dirty="0"/>
              <a:t>을 시도하였다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x</a:t>
            </a:r>
            <a:r>
              <a:rPr lang="ko-KR" altLang="en-US" dirty="0"/>
              <a:t>에서 </a:t>
            </a:r>
            <a:r>
              <a:rPr lang="en-US" altLang="ko-KR" dirty="0"/>
              <a:t>factor </a:t>
            </a:r>
            <a:r>
              <a:rPr lang="ko-KR" altLang="en-US" dirty="0"/>
              <a:t>변수의 이름을 모두 추출한 후</a:t>
            </a:r>
            <a:r>
              <a:rPr lang="en-US" altLang="ko-KR" dirty="0"/>
              <a:t>, for</a:t>
            </a:r>
            <a:r>
              <a:rPr lang="ko-KR" altLang="en-US" dirty="0"/>
              <a:t>문을 이용하여 </a:t>
            </a:r>
            <a:r>
              <a:rPr lang="en-US" altLang="ko-KR" dirty="0"/>
              <a:t>x</a:t>
            </a:r>
            <a:r>
              <a:rPr lang="ko-KR" altLang="en-US" dirty="0"/>
              <a:t>에 </a:t>
            </a:r>
            <a:r>
              <a:rPr lang="en-US" altLang="ko-KR" dirty="0"/>
              <a:t>one-hot encoding</a:t>
            </a:r>
            <a:r>
              <a:rPr lang="ko-KR" altLang="en-US" dirty="0"/>
              <a:t>된 변수들을 추가하였다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one-hot encoding</a:t>
            </a:r>
            <a:r>
              <a:rPr lang="ko-KR" altLang="en-US" dirty="0"/>
              <a:t>은 변수 측면에서 보면 이항의 더미 변수들을 추가하는 것과 동일하다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다음은 </a:t>
            </a:r>
            <a:r>
              <a:rPr lang="en-US" altLang="ko-KR" dirty="0"/>
              <a:t>y</a:t>
            </a:r>
            <a:r>
              <a:rPr lang="ko-KR" altLang="en-US" dirty="0"/>
              <a:t>의 값을 </a:t>
            </a:r>
            <a:r>
              <a:rPr lang="en-US" altLang="ko-KR" dirty="0"/>
              <a:t>0</a:t>
            </a:r>
            <a:r>
              <a:rPr lang="ko-KR" altLang="en-US" dirty="0"/>
              <a:t>부터 시작하는 정수로 다시 인코딩하는 과정이다</a:t>
            </a:r>
            <a:r>
              <a:rPr lang="en-US" altLang="ko-KR" dirty="0"/>
              <a:t>. </a:t>
            </a:r>
            <a:r>
              <a:rPr lang="ko-KR" altLang="en-US" dirty="0"/>
              <a:t>이 부분은 다음</a:t>
            </a:r>
            <a:r>
              <a:rPr lang="en-US" altLang="ko-KR" dirty="0"/>
              <a:t> </a:t>
            </a:r>
            <a:r>
              <a:rPr lang="ko-KR" altLang="en-US" dirty="0"/>
              <a:t>구문으로 쉽게 변경이 가능하다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 과정을 통해 기존 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5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9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로 값이 매핑된다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0786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XGBoost </a:t>
            </a:r>
            <a:r>
              <a:rPr lang="ko-KR" altLang="en-US" dirty="0"/>
              <a:t>모델 학습을 위한 데이터 정제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1B58C9-5B29-46B1-9183-7F905F408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269" y="3420033"/>
            <a:ext cx="4234072" cy="13592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C68E79-F2AF-42C8-B6C9-9ECE8305E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56" y="5623984"/>
            <a:ext cx="2268117" cy="8292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2AF47D-5252-4F5A-A936-70CED4EFA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179" y="5331324"/>
            <a:ext cx="2487612" cy="112186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130527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의료에서의 머신러닝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535943" y="1876252"/>
            <a:ext cx="8917557" cy="19020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ko-KR" altLang="en-US" dirty="0"/>
              <a:t>병원에서는 대규모 병원정보시스템 </a:t>
            </a:r>
            <a:r>
              <a:rPr lang="en-US" altLang="ko-KR" dirty="0"/>
              <a:t>(Hospital Information System: HIS) </a:t>
            </a:r>
            <a:r>
              <a:rPr lang="ko-KR" altLang="en-US" dirty="0"/>
              <a:t>을 구축하여 환자와 병원</a:t>
            </a:r>
            <a:r>
              <a:rPr lang="en-US" altLang="ko-KR" dirty="0"/>
              <a:t>, </a:t>
            </a:r>
            <a:r>
              <a:rPr lang="ko-KR" altLang="en-US" dirty="0"/>
              <a:t>의료진 간에 발생하는 여러 상호작용을 데이터화하고자 많은 노력을 기울이고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병원 내 데이터뿐만 아니라</a:t>
            </a:r>
            <a:r>
              <a:rPr lang="en-US" altLang="ko-KR" dirty="0"/>
              <a:t>, </a:t>
            </a:r>
            <a:r>
              <a:rPr lang="ko-KR" altLang="en-US" dirty="0"/>
              <a:t>병원 외적 데이터를 함께 활용하려는 노력도 꾸준히 이어지고 있다</a:t>
            </a:r>
            <a:r>
              <a:rPr lang="en-US" altLang="ko-KR" dirty="0"/>
              <a:t>. </a:t>
            </a:r>
            <a:r>
              <a:rPr lang="ko-KR" altLang="en-US" dirty="0"/>
              <a:t>과거 구글 검색 쿼리 이력을 이용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Google Trend</a:t>
            </a:r>
            <a:r>
              <a:rPr lang="en-US" altLang="ko-KR" dirty="0"/>
              <a:t>)</a:t>
            </a:r>
            <a:r>
              <a:rPr lang="ko-KR" altLang="en-US" dirty="0"/>
              <a:t>하여 독감 유행을 예측한 연구를 기점으로 소셜 미디어 상에 질병 관련 동향을 파악하고자 하는 연구가 진행이 되었다</a:t>
            </a:r>
            <a:r>
              <a:rPr lang="en-US" altLang="ko-KR" dirty="0"/>
              <a:t>. </a:t>
            </a:r>
            <a:r>
              <a:rPr lang="ko-KR" altLang="en-US" dirty="0"/>
              <a:t>최근에는 </a:t>
            </a:r>
            <a:r>
              <a:rPr lang="en-US" altLang="ko-KR" b="1" dirty="0">
                <a:solidFill>
                  <a:srgbClr val="FF0000"/>
                </a:solidFill>
              </a:rPr>
              <a:t>IoT, </a:t>
            </a:r>
            <a:r>
              <a:rPr lang="ko-KR" altLang="en-US" b="1" dirty="0">
                <a:solidFill>
                  <a:srgbClr val="FF0000"/>
                </a:solidFill>
              </a:rPr>
              <a:t>헬스케어 디바이스</a:t>
            </a:r>
            <a:r>
              <a:rPr lang="ko-KR" altLang="en-US" dirty="0"/>
              <a:t>를 바탕으로 환자의 상태를 꾸준히 모니터링 한 데이터를 활용하고</a:t>
            </a:r>
            <a:r>
              <a:rPr lang="en-US" altLang="ko-KR" dirty="0"/>
              <a:t>, </a:t>
            </a:r>
            <a:r>
              <a:rPr lang="ko-KR" altLang="en-US" dirty="0"/>
              <a:t>이를 병원 내 검사</a:t>
            </a:r>
            <a:r>
              <a:rPr lang="en-US" altLang="ko-KR" dirty="0"/>
              <a:t>/</a:t>
            </a:r>
            <a:r>
              <a:rPr lang="ko-KR" altLang="en-US" dirty="0"/>
              <a:t>진단 데이터와 연계하여 새로운 정보를 추출하려는 연구도 많이 진행이 되고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</p:txBody>
      </p:sp>
      <p:sp>
        <p:nvSpPr>
          <p:cNvPr id="56" name="TextBox 55"/>
          <p:cNvSpPr txBox="1"/>
          <p:nvPr/>
        </p:nvSpPr>
        <p:spPr>
          <a:xfrm>
            <a:off x="488950" y="1628775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의료에서의 데이터 과학</a:t>
            </a:r>
          </a:p>
        </p:txBody>
      </p:sp>
      <p:pic>
        <p:nvPicPr>
          <p:cNvPr id="60" name="Picture 2" descr="의료 데이터과학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3" y="3803982"/>
            <a:ext cx="5235689" cy="261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05128" y="5991523"/>
            <a:ext cx="3319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보건의료 빅데이터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전자신문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  <a:hlinkClick r:id="rId5"/>
              </a:rPr>
              <a:t>http://www.etnews.com/20140904000312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35022" y="1055963"/>
            <a:ext cx="6146170" cy="369332"/>
            <a:chOff x="-334356" y="1268700"/>
            <a:chExt cx="6854489" cy="369332"/>
          </a:xfrm>
        </p:grpSpPr>
        <p:sp>
          <p:nvSpPr>
            <p:cNvPr id="20" name="TextBox 6"/>
            <p:cNvSpPr txBox="1"/>
            <p:nvPr/>
          </p:nvSpPr>
          <p:spPr>
            <a:xfrm>
              <a:off x="322981" y="1268700"/>
              <a:ext cx="6197152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의료에서의 데이터과학 및 머신러닝</a:t>
              </a:r>
            </a:p>
          </p:txBody>
        </p:sp>
        <p:sp>
          <p:nvSpPr>
            <p:cNvPr id="21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1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26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24508" y="1360800"/>
            <a:ext cx="8900480" cy="15319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50000"/>
              </a:lnSpc>
            </a:pPr>
            <a:r>
              <a:rPr lang="en-US" altLang="ko-KR" dirty="0"/>
              <a:t>XGBoost</a:t>
            </a:r>
            <a:r>
              <a:rPr lang="ko-KR" altLang="en-US" dirty="0"/>
              <a:t>는 하이퍼파라미터가 매우 많다</a:t>
            </a:r>
            <a:r>
              <a:rPr lang="en-US" altLang="ko-KR" dirty="0"/>
              <a:t>. </a:t>
            </a:r>
            <a:r>
              <a:rPr lang="ko-KR" altLang="en-US" dirty="0"/>
              <a:t>그리고 각각의 하이퍼파라미터의 조합에 따라 성능이 크게 좌지우지되는 것으로 알려져 있다</a:t>
            </a:r>
            <a:r>
              <a:rPr lang="en-US" altLang="ko-KR" dirty="0"/>
              <a:t>. </a:t>
            </a:r>
            <a:r>
              <a:rPr lang="ko-KR" altLang="en-US" dirty="0"/>
              <a:t>자세한 하이퍼파라미터는 </a:t>
            </a:r>
            <a:r>
              <a:rPr lang="en-US" altLang="ko-KR" dirty="0"/>
              <a:t>XGBoost</a:t>
            </a:r>
            <a:r>
              <a:rPr lang="ko-KR" altLang="en-US" dirty="0"/>
              <a:t>의 </a:t>
            </a:r>
            <a:r>
              <a:rPr lang="en-US" altLang="ko-KR" dirty="0"/>
              <a:t>github wiki </a:t>
            </a:r>
            <a:r>
              <a:rPr lang="ko-KR" altLang="en-US" dirty="0"/>
              <a:t>페이지에서 상세히 볼 수 있다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https://github.com/dmlc/xgboost/wiki/Parameters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XGBoost</a:t>
            </a:r>
            <a:r>
              <a:rPr lang="ko-KR" altLang="en-US" dirty="0"/>
              <a:t>의 주요 하이퍼파라미터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488950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4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XGBoost </a:t>
            </a:r>
            <a:r>
              <a:rPr lang="ko-KR" altLang="en-US" dirty="0"/>
              <a:t>모델 학습</a:t>
            </a:r>
          </a:p>
        </p:txBody>
      </p:sp>
      <p:sp>
        <p:nvSpPr>
          <p:cNvPr id="13" name="텍스트 상자 2">
            <a:extLst>
              <a:ext uri="{FF2B5EF4-FFF2-40B4-BE49-F238E27FC236}">
                <a16:creationId xmlns:a16="http://schemas.microsoft.com/office/drawing/2014/main" id="{B0A466F3-57AC-49EA-BC38-D60ADE7BFBD9}"/>
              </a:ext>
            </a:extLst>
          </p:cNvPr>
          <p:cNvSpPr txBox="1"/>
          <p:nvPr/>
        </p:nvSpPr>
        <p:spPr>
          <a:xfrm>
            <a:off x="488950" y="2888940"/>
            <a:ext cx="8936038" cy="31270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algn="just" fontAlgn="base" latinLnBrk="0">
              <a:lnSpc>
                <a:spcPct val="150000"/>
              </a:lnSpc>
              <a:spcBef>
                <a:spcPct val="0"/>
              </a:spcBef>
              <a:spcAft>
                <a:spcPts val="300"/>
              </a:spcAft>
              <a:buClr>
                <a:srgbClr val="004E8E"/>
              </a:buClr>
              <a:buSzPct val="85000"/>
              <a:buFont typeface="Wingdings" panose="05000000000000000000" pitchFamily="2" charset="2"/>
              <a:buChar char="ü"/>
              <a:defRPr kumimoji="1" sz="1100" spc="-7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lvl="1" algn="l">
              <a:lnSpc>
                <a:spcPct val="120000"/>
              </a:lnSpc>
            </a:pPr>
            <a:r>
              <a:rPr lang="en-US" altLang="ko-KR" sz="1300" b="1" dirty="0"/>
              <a:t>objective: </a:t>
            </a:r>
            <a:r>
              <a:rPr lang="en-US" altLang="ko-KR" sz="1300" dirty="0"/>
              <a:t>xgboost</a:t>
            </a:r>
            <a:r>
              <a:rPr lang="ko-KR" altLang="en-US" sz="1300" dirty="0"/>
              <a:t>의 목적함수를 적는 것이다</a:t>
            </a:r>
            <a:r>
              <a:rPr lang="en-US" altLang="ko-KR" sz="1300" dirty="0"/>
              <a:t>. </a:t>
            </a:r>
            <a:r>
              <a:rPr lang="ko-KR" altLang="en-US" sz="1300" dirty="0"/>
              <a:t>이 안에 들어갈 수 있는 값은 위의 웹 페이지를 참조하자</a:t>
            </a:r>
            <a:r>
              <a:rPr lang="en-US" altLang="ko-KR" sz="1300" dirty="0"/>
              <a:t>. </a:t>
            </a:r>
            <a:r>
              <a:rPr lang="ko-KR" altLang="en-US" sz="1300" dirty="0"/>
              <a:t>본 주제에서는 </a:t>
            </a:r>
            <a:r>
              <a:rPr lang="en-US" altLang="ko-KR" sz="1300" dirty="0"/>
              <a:t>3</a:t>
            </a:r>
            <a:r>
              <a:rPr lang="ko-KR" altLang="en-US" sz="1300" dirty="0"/>
              <a:t>개의 클래스를 분류하는 것이 목표이므로 다중 클래스 분류 </a:t>
            </a:r>
            <a:r>
              <a:rPr lang="en-US" altLang="ko-KR" sz="1300" dirty="0"/>
              <a:t>(multi-class classification) </a:t>
            </a:r>
            <a:r>
              <a:rPr lang="ko-KR" altLang="en-US" sz="1300" dirty="0"/>
              <a:t>을 수행해야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이 때 </a:t>
            </a:r>
            <a:r>
              <a:rPr lang="en-US" altLang="ko-KR" sz="1300" dirty="0"/>
              <a:t>objective</a:t>
            </a:r>
            <a:r>
              <a:rPr lang="ko-KR" altLang="en-US" sz="1300" dirty="0"/>
              <a:t>는 </a:t>
            </a:r>
            <a:r>
              <a:rPr lang="en-US" altLang="ko-KR" sz="1300" dirty="0"/>
              <a:t>“multi:softmax”</a:t>
            </a:r>
            <a:r>
              <a:rPr lang="ko-KR" altLang="en-US" sz="1300" dirty="0"/>
              <a:t>를 쓸 수 있다</a:t>
            </a:r>
            <a:r>
              <a:rPr lang="en-US" altLang="ko-KR" sz="1300" dirty="0"/>
              <a:t>.</a:t>
            </a:r>
          </a:p>
          <a:p>
            <a:pPr lvl="1" algn="l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b="1" dirty="0"/>
              <a:t>num_class: </a:t>
            </a:r>
            <a:r>
              <a:rPr lang="ko-KR" altLang="en-US" sz="1300" dirty="0"/>
              <a:t>이분류 </a:t>
            </a:r>
            <a:r>
              <a:rPr lang="en-US" altLang="ko-KR" sz="1300" dirty="0"/>
              <a:t>(binary classification) </a:t>
            </a:r>
            <a:r>
              <a:rPr lang="ko-KR" altLang="en-US" sz="1300" dirty="0"/>
              <a:t>에서는 할당하지 않아도 되는 파라미터이지만</a:t>
            </a:r>
            <a:r>
              <a:rPr lang="en-US" altLang="ko-KR" sz="1300" dirty="0"/>
              <a:t>, </a:t>
            </a:r>
            <a:r>
              <a:rPr lang="ko-KR" altLang="en-US" sz="1300" dirty="0"/>
              <a:t>다중 클래스를 분류할 때에는 반드시 넣어줘야 한다</a:t>
            </a:r>
            <a:r>
              <a:rPr lang="en-US" altLang="ko-KR" sz="1300" dirty="0"/>
              <a:t>. </a:t>
            </a:r>
            <a:r>
              <a:rPr lang="ko-KR" altLang="en-US" sz="1300" dirty="0"/>
              <a:t>본 주제에서는 </a:t>
            </a:r>
            <a:r>
              <a:rPr lang="en-US" altLang="ko-KR" sz="1300" dirty="0"/>
              <a:t>3</a:t>
            </a:r>
            <a:r>
              <a:rPr lang="ko-KR" altLang="en-US" sz="1300" dirty="0"/>
              <a:t>개의 클래스를 분류하므로 </a:t>
            </a:r>
            <a:r>
              <a:rPr lang="en-US" altLang="ko-KR" sz="1300" dirty="0"/>
              <a:t>“3”</a:t>
            </a:r>
            <a:r>
              <a:rPr lang="ko-KR" altLang="en-US" sz="1300" dirty="0"/>
              <a:t>이라는 값을 주었다</a:t>
            </a:r>
            <a:r>
              <a:rPr lang="en-US" altLang="ko-KR" sz="1300" dirty="0"/>
              <a:t>.</a:t>
            </a:r>
          </a:p>
          <a:p>
            <a:pPr lvl="1" algn="l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b="1" dirty="0"/>
              <a:t>eta</a:t>
            </a:r>
            <a:r>
              <a:rPr lang="en-US" altLang="ko-KR" sz="1300" dirty="0"/>
              <a:t>: eta</a:t>
            </a:r>
            <a:r>
              <a:rPr lang="ko-KR" altLang="en-US" sz="1300" dirty="0"/>
              <a:t>는 학습률 </a:t>
            </a:r>
            <a:r>
              <a:rPr lang="en-US" altLang="ko-KR" sz="1300" dirty="0"/>
              <a:t>(learning rate) </a:t>
            </a:r>
            <a:r>
              <a:rPr lang="ko-KR" altLang="en-US" sz="1300" dirty="0"/>
              <a:t>이다</a:t>
            </a:r>
            <a:r>
              <a:rPr lang="en-US" altLang="ko-KR" sz="1300" dirty="0"/>
              <a:t>. XGBoost</a:t>
            </a:r>
            <a:r>
              <a:rPr lang="ko-KR" altLang="en-US" sz="1300" dirty="0"/>
              <a:t>는 순차적으로 의사결정나무 모델을 학습할 때</a:t>
            </a:r>
            <a:r>
              <a:rPr lang="en-US" altLang="ko-KR" sz="1300" dirty="0"/>
              <a:t> </a:t>
            </a:r>
            <a:r>
              <a:rPr lang="ko-KR" altLang="en-US" sz="1300" dirty="0"/>
              <a:t>경사 하강법 </a:t>
            </a:r>
            <a:r>
              <a:rPr lang="en-US" altLang="ko-KR" sz="1300" dirty="0"/>
              <a:t>(gradient descent) </a:t>
            </a:r>
            <a:r>
              <a:rPr lang="ko-KR" altLang="en-US" sz="1300" dirty="0"/>
              <a:t>을</a:t>
            </a:r>
            <a:r>
              <a:rPr lang="en-US" altLang="ko-KR" sz="1300" dirty="0"/>
              <a:t> </a:t>
            </a:r>
            <a:r>
              <a:rPr lang="ko-KR" altLang="en-US" sz="1300" dirty="0"/>
              <a:t>이용한다</a:t>
            </a:r>
            <a:r>
              <a:rPr lang="en-US" altLang="ko-KR" sz="1300" dirty="0"/>
              <a:t>. </a:t>
            </a:r>
            <a:r>
              <a:rPr lang="ko-KR" altLang="en-US" sz="1300" dirty="0"/>
              <a:t>학습률은 이 경사 하강법에서 실제 타겟값을 예측할 때</a:t>
            </a:r>
            <a:r>
              <a:rPr lang="en-US" altLang="ko-KR" sz="1300" dirty="0"/>
              <a:t>, </a:t>
            </a:r>
            <a:r>
              <a:rPr lang="ko-KR" altLang="en-US" sz="1300" dirty="0"/>
              <a:t>현재 오차의 어느 정도 수준까지 반영하여 업데이트를 할 것인지를 결정한다</a:t>
            </a:r>
            <a:r>
              <a:rPr lang="en-US" altLang="ko-KR" sz="1300" dirty="0"/>
              <a:t>. eta</a:t>
            </a:r>
            <a:r>
              <a:rPr lang="ko-KR" altLang="en-US" sz="1300" dirty="0"/>
              <a:t>는 </a:t>
            </a:r>
            <a:r>
              <a:rPr lang="en-US" altLang="ko-KR" sz="1300" dirty="0"/>
              <a:t>1</a:t>
            </a:r>
            <a:r>
              <a:rPr lang="ko-KR" altLang="en-US" sz="1300" dirty="0"/>
              <a:t>보다 작아야 하며</a:t>
            </a:r>
            <a:r>
              <a:rPr lang="en-US" altLang="ko-KR" sz="1300" dirty="0"/>
              <a:t>, </a:t>
            </a:r>
            <a:r>
              <a:rPr lang="ko-KR" altLang="en-US" sz="1300" dirty="0"/>
              <a:t>많은 사람들이 상당히 작은 값을 부여하여 학습한다</a:t>
            </a:r>
            <a:r>
              <a:rPr lang="en-US" altLang="ko-KR" sz="1300" dirty="0"/>
              <a:t>.</a:t>
            </a:r>
          </a:p>
          <a:p>
            <a:pPr lvl="1" algn="l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b="1" dirty="0"/>
              <a:t>max_depth</a:t>
            </a:r>
            <a:r>
              <a:rPr lang="en-US" altLang="ko-KR" sz="1300" dirty="0"/>
              <a:t>: </a:t>
            </a:r>
            <a:r>
              <a:rPr lang="ko-KR" altLang="en-US" sz="1300" dirty="0"/>
              <a:t>각 나무의 최대 깊이이다</a:t>
            </a:r>
            <a:r>
              <a:rPr lang="en-US" altLang="ko-KR" sz="1300" dirty="0"/>
              <a:t>. XGBoost</a:t>
            </a:r>
            <a:r>
              <a:rPr lang="ko-KR" altLang="en-US" sz="1300" dirty="0"/>
              <a:t>는 약한 학습자를 앙상블 하는 모델이므로 나무의 최대 깊이는 작은 값을 주었다가 점점 늘려가며 학습 추이를 보는 것이 좋다</a:t>
            </a:r>
            <a:r>
              <a:rPr lang="en-US" altLang="ko-KR" sz="1300" dirty="0"/>
              <a:t>.</a:t>
            </a:r>
          </a:p>
          <a:p>
            <a:pPr lvl="1" algn="l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b="1" dirty="0"/>
              <a:t>eval_metric: </a:t>
            </a:r>
            <a:r>
              <a:rPr lang="ko-KR" altLang="en-US" sz="1300" dirty="0"/>
              <a:t>주기적으로 학습이 얼마나 잘 되는지를 측정하는 지표를 정하는 곳이다</a:t>
            </a:r>
            <a:r>
              <a:rPr lang="en-US" altLang="ko-KR" sz="1300" dirty="0"/>
              <a:t>. </a:t>
            </a:r>
            <a:r>
              <a:rPr lang="ko-KR" altLang="en-US" sz="1300" dirty="0"/>
              <a:t>여기에서는 </a:t>
            </a:r>
            <a:r>
              <a:rPr lang="en-US" altLang="ko-KR" sz="1300" dirty="0"/>
              <a:t>auc (area under ROC curve) </a:t>
            </a:r>
            <a:r>
              <a:rPr lang="ko-KR" altLang="en-US" sz="1300" dirty="0"/>
              <a:t>로 설정하였으며</a:t>
            </a:r>
            <a:r>
              <a:rPr lang="en-US" altLang="ko-KR" sz="1300" dirty="0"/>
              <a:t>,</a:t>
            </a:r>
            <a:r>
              <a:rPr lang="ko-KR" altLang="en-US" sz="1300" dirty="0"/>
              <a:t> 이외에도</a:t>
            </a:r>
            <a:r>
              <a:rPr lang="en-US" altLang="ko-KR" sz="1300" dirty="0"/>
              <a:t> </a:t>
            </a:r>
            <a:r>
              <a:rPr lang="ko-KR" altLang="en-US" sz="1300" dirty="0"/>
              <a:t>상당히 많은 옵션이 제공된다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24596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05706" y="1052513"/>
            <a:ext cx="9061577" cy="3000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marL="160338" lvl="1" algn="l">
              <a:buFont typeface="Arial" pitchFamily="34" charset="0"/>
              <a:buChar char="•"/>
            </a:pPr>
            <a:r>
              <a:rPr lang="en-US" altLang="ko-KR" dirty="0"/>
              <a:t>xgboost</a:t>
            </a:r>
            <a:r>
              <a:rPr lang="ko-KR" altLang="en-US" dirty="0"/>
              <a:t>의 파라미터를 다음과 같이 선언한다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60338" lvl="1" algn="l">
              <a:buFont typeface="Arial" pitchFamily="34" charset="0"/>
              <a:buChar char="•"/>
            </a:pPr>
            <a:r>
              <a:rPr lang="ko-KR" altLang="en-US" dirty="0"/>
              <a:t>이제 다음 구문을 통해 </a:t>
            </a:r>
            <a:r>
              <a:rPr lang="en-US" altLang="ko-KR" dirty="0"/>
              <a:t>xgboost </a:t>
            </a:r>
            <a:r>
              <a:rPr lang="ko-KR" altLang="en-US" dirty="0"/>
              <a:t>모델을 학습할 수 있다</a:t>
            </a:r>
            <a:r>
              <a:rPr lang="en-US" altLang="ko-KR" dirty="0"/>
              <a:t>. </a:t>
            </a:r>
            <a:r>
              <a:rPr lang="ko-KR" altLang="en-US" dirty="0"/>
              <a:t>이외에 여러 파라미터를 조정하여 실험을 해 볼 수 있을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8FA8C3-390A-402D-9141-32DF0CAE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3753036"/>
            <a:ext cx="8648700" cy="15384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8" y="1520788"/>
            <a:ext cx="5760800" cy="14744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4178194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950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결론</a:t>
            </a:r>
          </a:p>
        </p:txBody>
      </p:sp>
      <p:sp>
        <p:nvSpPr>
          <p:cNvPr id="11" name="TextBox 25"/>
          <p:cNvSpPr txBox="1"/>
          <p:nvPr/>
        </p:nvSpPr>
        <p:spPr>
          <a:xfrm>
            <a:off x="452500" y="1412776"/>
            <a:ext cx="8964550" cy="42934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1603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>
                <a:latin typeface="+mn-ea"/>
              </a:rPr>
              <a:t>지금까지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주상병코드</a:t>
            </a:r>
            <a:r>
              <a:rPr lang="ko-KR" altLang="en-US" dirty="0">
                <a:latin typeface="+mn-ea"/>
              </a:rPr>
              <a:t> 및 부상병코드에 </a:t>
            </a:r>
            <a:r>
              <a:rPr lang="en-US" altLang="ko-KR" dirty="0">
                <a:latin typeface="+mn-ea"/>
              </a:rPr>
              <a:t>I10</a:t>
            </a:r>
            <a:r>
              <a:rPr lang="ko-KR" altLang="en-US" dirty="0">
                <a:latin typeface="+mn-ea"/>
              </a:rPr>
              <a:t>인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 err="1">
                <a:latin typeface="+mn-ea"/>
              </a:rPr>
              <a:t>본태성</a:t>
            </a:r>
            <a:r>
              <a:rPr lang="ko-KR" altLang="en-US" dirty="0">
                <a:latin typeface="+mn-ea"/>
              </a:rPr>
              <a:t> 고혈압 환자에 대하여 명세서 일반내역 </a:t>
            </a:r>
            <a:r>
              <a:rPr lang="en-US" altLang="ko-KR" dirty="0">
                <a:latin typeface="+mn-ea"/>
              </a:rPr>
              <a:t>(table 20) </a:t>
            </a:r>
            <a:r>
              <a:rPr lang="ko-KR" altLang="en-US" dirty="0">
                <a:latin typeface="+mn-ea"/>
              </a:rPr>
              <a:t>및 진료내역 </a:t>
            </a:r>
            <a:r>
              <a:rPr lang="en-US" altLang="ko-KR" dirty="0">
                <a:latin typeface="+mn-ea"/>
              </a:rPr>
              <a:t>(table 30) </a:t>
            </a:r>
            <a:r>
              <a:rPr lang="ko-KR" altLang="en-US" dirty="0">
                <a:latin typeface="+mn-ea"/>
              </a:rPr>
              <a:t>을 바탕으로 환자의 상태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계속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회송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퇴원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분류하는 모델을 만들어보았다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사용한 모델은 랜덤 </a:t>
            </a:r>
            <a:r>
              <a:rPr lang="ko-KR" altLang="en-US" dirty="0" err="1">
                <a:latin typeface="+mn-ea"/>
              </a:rPr>
              <a:t>포레스트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XGBoost</a:t>
            </a:r>
            <a:r>
              <a:rPr lang="ko-KR" altLang="en-US" dirty="0">
                <a:latin typeface="+mn-ea"/>
              </a:rPr>
              <a:t>였으며 두 모델 다 성능이 높은 수준으로 나왔다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특히 랜덤 </a:t>
            </a:r>
            <a:r>
              <a:rPr lang="ko-KR" altLang="en-US" dirty="0" err="1">
                <a:latin typeface="+mn-ea"/>
              </a:rPr>
              <a:t>포레스트의</a:t>
            </a:r>
            <a:r>
              <a:rPr lang="ko-KR" altLang="en-US" dirty="0">
                <a:latin typeface="+mn-ea"/>
              </a:rPr>
              <a:t> 경우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적은 데이터임에도 불구하고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테스트 데이터에 대해 상당히 높은 수준의 분류 정확도를 기록하였다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 이 교재에서는 결과를 보여드렸으나 실제로 여러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후보들을 두고 모델링을 하면 결과가 많이 달라지는 것을 볼 수 있을 것이다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추후 샘플이 아닌 더 많은 데이터를 확보한 경우에는 앙상블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데이터 분할과 교차 검증 등</a:t>
            </a:r>
            <a:r>
              <a:rPr lang="ko-KR" altLang="en-US" dirty="0">
                <a:latin typeface="+mn-ea"/>
              </a:rPr>
              <a:t> 더욱 다양한 방법론을 시도해볼 수 있을 것이다</a:t>
            </a:r>
            <a:r>
              <a:rPr lang="en-US" altLang="ko-KR" dirty="0">
                <a:latin typeface="+mn-ea"/>
              </a:rPr>
              <a:t>.</a:t>
            </a:r>
          </a:p>
          <a:p>
            <a:pPr algn="just"/>
            <a:endParaRPr lang="en-US" altLang="ko-KR" dirty="0">
              <a:latin typeface="+mn-ea"/>
            </a:endParaRPr>
          </a:p>
          <a:p>
            <a:pPr algn="just"/>
            <a:r>
              <a:rPr lang="ko-KR" altLang="en-US" dirty="0">
                <a:latin typeface="+mn-ea"/>
              </a:rPr>
              <a:t>이번 데이터 분석에 대해 다음 두 가지는 숙지해야 할 것이다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먼저 </a:t>
            </a:r>
            <a:r>
              <a:rPr lang="ko-KR" altLang="en-US" dirty="0" err="1">
                <a:latin typeface="+mn-ea"/>
              </a:rPr>
              <a:t>타겟값의</a:t>
            </a:r>
            <a:r>
              <a:rPr lang="ko-KR" altLang="en-US" dirty="0">
                <a:latin typeface="+mn-ea"/>
              </a:rPr>
              <a:t> 환자 상태에 대해서 좀 더 살펴볼 필요가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우리가 </a:t>
            </a:r>
            <a:r>
              <a:rPr lang="ko-KR" altLang="en-US" dirty="0" err="1">
                <a:latin typeface="+mn-ea"/>
              </a:rPr>
              <a:t>타겟으로</a:t>
            </a:r>
            <a:r>
              <a:rPr lang="ko-KR" altLang="en-US" dirty="0">
                <a:latin typeface="+mn-ea"/>
              </a:rPr>
              <a:t> 삼은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환자 상태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는 총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가지의 카테고리가 있는데 그 중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기타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라는 카테고리는 의미가 불명확하다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두 번째는 현재 이 교재에서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사용된 데이터가 모집단을 대표할 만큼의 샘플링이 된 것은 아니다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이에 대해서는 앞서 언급하였지만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현재 실습에서 사용한 데이터는 환자 단위나 상병코드 단위로 </a:t>
            </a:r>
            <a:r>
              <a:rPr lang="ko-KR" altLang="en-US" dirty="0" err="1">
                <a:latin typeface="+mn-ea"/>
              </a:rPr>
              <a:t>샘플링된</a:t>
            </a:r>
            <a:r>
              <a:rPr lang="ko-KR" altLang="en-US" dirty="0">
                <a:latin typeface="+mn-ea"/>
              </a:rPr>
              <a:t> 것이 아닌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단순 날짜 순으로 샘플링이 되어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그렇기 때문에 환자 상태가 정확하게 표현되고 있다고 보기 어려우며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상병코드에 의한 데이터도 상당히 적은 편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그러므로 이 두 가지 점을 명심해야 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836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950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결론</a:t>
            </a:r>
          </a:p>
        </p:txBody>
      </p:sp>
      <p:sp>
        <p:nvSpPr>
          <p:cNvPr id="11" name="TextBox 25"/>
          <p:cNvSpPr txBox="1"/>
          <p:nvPr/>
        </p:nvSpPr>
        <p:spPr>
          <a:xfrm>
            <a:off x="452500" y="1412776"/>
            <a:ext cx="8964550" cy="10233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1603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 dirty="0">
                <a:latin typeface="+mn-ea"/>
              </a:rPr>
              <a:t>또 다른 데이터 이슈는 건강보험심사평가원의 데이터는 환자의 최종 상태가 기술되어 있는 장점이 있는 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검사 결과가 없다</a:t>
            </a:r>
            <a:r>
              <a:rPr lang="ko-KR" altLang="en-US" dirty="0">
                <a:latin typeface="+mn-ea"/>
              </a:rPr>
              <a:t>는 단점이 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의료 도메인에서 검사 결과는 환자의 상태를 파악하는 데 있어 중요한 부분인데 아쉽게도 심평원의 데이터에는 보험 청구 시 기재되는 검사 항목은 있으나 이에 대한 결과는 없다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40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8670" y="1880828"/>
            <a:ext cx="8906318" cy="10618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1603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lvl="1" algn="just"/>
            <a:r>
              <a:rPr lang="ko-KR" altLang="en-US" dirty="0"/>
              <a:t>사용한 데이터는 </a:t>
            </a:r>
            <a:r>
              <a:rPr lang="en-US" altLang="ko-KR" dirty="0"/>
              <a:t>2012</a:t>
            </a:r>
            <a:r>
              <a:rPr lang="ko-KR" altLang="en-US" dirty="0"/>
              <a:t>년에 심평원에 저장된 데이터 중에서도 </a:t>
            </a:r>
            <a:r>
              <a:rPr lang="en-US" altLang="ko-KR" dirty="0"/>
              <a:t>5000 </a:t>
            </a:r>
            <a:r>
              <a:rPr lang="ko-KR" altLang="en-US" dirty="0"/>
              <a:t>여명의 환자에 대한 정보만 사용하였다</a:t>
            </a:r>
            <a:r>
              <a:rPr lang="en-US" altLang="ko-KR" dirty="0"/>
              <a:t>. </a:t>
            </a:r>
            <a:r>
              <a:rPr lang="ko-KR" altLang="en-US" dirty="0"/>
              <a:t>이에 상당히 많은 한계가 있는 데이터였는데</a:t>
            </a:r>
            <a:r>
              <a:rPr lang="en-US" altLang="ko-KR" dirty="0"/>
              <a:t>, </a:t>
            </a:r>
            <a:r>
              <a:rPr lang="ko-KR" altLang="en-US" dirty="0"/>
              <a:t>우선 특정 질환을 잡고 분석을 할 수 있는 여건이 되지 않았다</a:t>
            </a:r>
            <a:r>
              <a:rPr lang="en-US" altLang="ko-KR" dirty="0"/>
              <a:t>. </a:t>
            </a:r>
            <a:r>
              <a:rPr lang="ko-KR" altLang="en-US" dirty="0"/>
              <a:t>이는 추후 심평원 데이터를 분석할 수 있는 환경에서 관심이 있는 질환에 해당하는 환자</a:t>
            </a:r>
            <a:r>
              <a:rPr lang="en-US" altLang="ko-KR" dirty="0"/>
              <a:t>, </a:t>
            </a:r>
            <a:r>
              <a:rPr lang="ko-KR" altLang="en-US" dirty="0"/>
              <a:t>그리고 그들의 명세서 정보를 이용하는 것을 추천한다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9421" y="1636959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추가 데이터 확보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CE99034A-8D6A-4766-9443-FC0969921467}"/>
              </a:ext>
            </a:extLst>
          </p:cNvPr>
          <p:cNvSpPr txBox="1"/>
          <p:nvPr/>
        </p:nvSpPr>
        <p:spPr>
          <a:xfrm>
            <a:off x="524508" y="3666797"/>
            <a:ext cx="8915567" cy="23544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1603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/>
              <a:t>심평원의 데이터는 사실 환자 기록을 보고 과다 청구가 이루어진 사례를 적발하기에 매우 용이하다 </a:t>
            </a:r>
            <a:r>
              <a:rPr lang="en-US" altLang="ko-KR" dirty="0"/>
              <a:t>(</a:t>
            </a:r>
            <a:r>
              <a:rPr lang="ko-KR" altLang="en-US" dirty="0"/>
              <a:t>실제로 그렇게 사용을 많이 하고 있다고 한다</a:t>
            </a:r>
            <a:r>
              <a:rPr lang="en-US" altLang="ko-KR" dirty="0"/>
              <a:t>).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과다 청구가 실제로 일어났는지를 조사하여 후향적으로 변수를 생성해야 한다는 점이 어려운 부분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algn="just"/>
            <a:r>
              <a:rPr lang="ko-KR" altLang="en-US" dirty="0">
                <a:solidFill>
                  <a:srgbClr val="FF0000"/>
                </a:solidFill>
              </a:rPr>
              <a:t>데이터가 충분히 확보된 상태에서 과다 청구가 발생한 명세서 후보군을 거를 수 있는 로직을 만들어 변수를 만든 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이를 학습하는 머신러닝 모델을 만들어보는 연습을 할 수 있을 것이다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algn="just"/>
            <a:r>
              <a:rPr lang="ko-KR" altLang="en-US" dirty="0"/>
              <a:t>만약 실제 과다 청구 사례</a:t>
            </a:r>
            <a:r>
              <a:rPr lang="en-US" altLang="ko-KR" dirty="0"/>
              <a:t>, </a:t>
            </a:r>
            <a:r>
              <a:rPr lang="ko-KR" altLang="en-US" dirty="0"/>
              <a:t>더 나아가 보험 사기 사례를 심평원에서 실제 조사한 데이터를 연결할 수 있다면 더욱 파급력이 있는 모델 결과를 기대해볼 수 있을 것이다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DF78F-FB74-4C76-9651-961CBC089B21}"/>
              </a:ext>
            </a:extLst>
          </p:cNvPr>
          <p:cNvSpPr txBox="1"/>
          <p:nvPr/>
        </p:nvSpPr>
        <p:spPr>
          <a:xfrm>
            <a:off x="488690" y="3362447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타겟 변수의 생성</a:t>
            </a:r>
          </a:p>
        </p:txBody>
      </p:sp>
      <p:sp>
        <p:nvSpPr>
          <p:cNvPr id="27" name="평행 사변형 26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30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향후 고려할 수 있는 추가 모델링 방안</a:t>
              </a:r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3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1030270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5"/>
          <p:cNvSpPr txBox="1"/>
          <p:nvPr/>
        </p:nvSpPr>
        <p:spPr>
          <a:xfrm>
            <a:off x="518670" y="1899119"/>
            <a:ext cx="8906318" cy="10618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1603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/>
              <a:t>심평원의 데이터는 환자의 최종 상태 중 </a:t>
            </a:r>
            <a:r>
              <a:rPr lang="en-US" altLang="ko-KR" dirty="0"/>
              <a:t>‘</a:t>
            </a:r>
            <a:r>
              <a:rPr lang="ko-KR" altLang="en-US" dirty="0"/>
              <a:t>사망</a:t>
            </a:r>
            <a:r>
              <a:rPr lang="en-US" altLang="ko-KR" dirty="0"/>
              <a:t>’</a:t>
            </a:r>
            <a:r>
              <a:rPr lang="ko-KR" altLang="en-US" dirty="0"/>
              <a:t>을 알 수 있다는 특징이 있다</a:t>
            </a:r>
            <a:r>
              <a:rPr lang="en-US" altLang="ko-KR" dirty="0"/>
              <a:t>. </a:t>
            </a:r>
            <a:r>
              <a:rPr lang="ko-KR" altLang="en-US" dirty="0"/>
              <a:t>실제로 이를 활용하여 </a:t>
            </a:r>
            <a:r>
              <a:rPr lang="ko-KR" altLang="en-US" dirty="0">
                <a:solidFill>
                  <a:srgbClr val="FF0000"/>
                </a:solidFill>
              </a:rPr>
              <a:t>환자군 별 사망률 비교를 해볼 수 있는 좋은 데이터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환자에 대한 처치</a:t>
            </a:r>
            <a:r>
              <a:rPr lang="en-US" altLang="ko-KR" dirty="0"/>
              <a:t>, </a:t>
            </a:r>
            <a:r>
              <a:rPr lang="ko-KR" altLang="en-US" dirty="0"/>
              <a:t>검사 결과가 함께 기록이 되어 있지 않다는 점을 잘 인지하고 분석 시나리오를 생성해야 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063" y="1628800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심평원 데이터의 특성을 인지한 분석 시나리오 생성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CE99034A-8D6A-4766-9443-FC0969921467}"/>
              </a:ext>
            </a:extLst>
          </p:cNvPr>
          <p:cNvSpPr txBox="1"/>
          <p:nvPr/>
        </p:nvSpPr>
        <p:spPr>
          <a:xfrm>
            <a:off x="518670" y="3717032"/>
            <a:ext cx="8906318" cy="7009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160338" lvl="1" indent="-160338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/>
              <a:t>앞서 </a:t>
            </a:r>
            <a:r>
              <a:rPr lang="en-US" altLang="ko-KR" dirty="0"/>
              <a:t>1, 2, 3</a:t>
            </a:r>
            <a:r>
              <a:rPr lang="ko-KR" altLang="en-US" dirty="0"/>
              <a:t>의 조건이 달성된다면 더 광범위한 파라미터 튜닝을 시도하고 더 많은 모델을 이용하여 성능 비교를 하면 좋은 연구가 될 것이다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DF78F-FB74-4C76-9651-961CBC089B21}"/>
              </a:ext>
            </a:extLst>
          </p:cNvPr>
          <p:cNvSpPr txBox="1"/>
          <p:nvPr/>
        </p:nvSpPr>
        <p:spPr>
          <a:xfrm>
            <a:off x="500063" y="3440948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더 많은 하이퍼파라미터 튜닝 및 학습 모델 추가</a:t>
            </a:r>
          </a:p>
        </p:txBody>
      </p:sp>
      <p:sp>
        <p:nvSpPr>
          <p:cNvPr id="27" name="평행 사변형 26"/>
          <p:cNvSpPr/>
          <p:nvPr/>
        </p:nvSpPr>
        <p:spPr>
          <a:xfrm>
            <a:off x="920552" y="1052513"/>
            <a:ext cx="8504436" cy="375290"/>
          </a:xfrm>
          <a:prstGeom prst="parallelogram">
            <a:avLst>
              <a:gd name="adj" fmla="val 64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3" descr="C:\Users\Administrator\Desktop\Untitled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051885"/>
            <a:ext cx="569251" cy="3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535022" y="1055963"/>
            <a:ext cx="7550326" cy="369332"/>
            <a:chOff x="-334356" y="1268700"/>
            <a:chExt cx="8420468" cy="369332"/>
          </a:xfrm>
        </p:grpSpPr>
        <p:sp>
          <p:nvSpPr>
            <p:cNvPr id="30" name="TextBox 6"/>
            <p:cNvSpPr txBox="1"/>
            <p:nvPr/>
          </p:nvSpPr>
          <p:spPr>
            <a:xfrm>
              <a:off x="322981" y="1268700"/>
              <a:ext cx="7763131" cy="369332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향후 고려할 수 있는 추가 모델링 방안</a:t>
              </a:r>
            </a:p>
          </p:txBody>
        </p:sp>
        <p:sp>
          <p:nvSpPr>
            <p:cNvPr id="31" name="TextBox 6"/>
            <p:cNvSpPr txBox="1"/>
            <p:nvPr/>
          </p:nvSpPr>
          <p:spPr>
            <a:xfrm>
              <a:off x="-334356" y="1319952"/>
              <a:ext cx="409435" cy="258554"/>
            </a:xfrm>
            <a:prstGeom prst="rect">
              <a:avLst/>
            </a:prstGeom>
          </p:spPr>
          <p:txBody>
            <a:bodyPr anchor="ctr"/>
            <a:lstStyle>
              <a:lvl1pPr>
                <a:spcBef>
                  <a:spcPct val="0"/>
                </a:spcBef>
                <a:buNone/>
                <a:defRPr sz="25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>
                  <a:latin typeface="나눔고딕" pitchFamily="50" charset="-127"/>
                  <a:ea typeface="나눔고딕" pitchFamily="50" charset="-127"/>
                </a:rPr>
                <a:t>3</a:t>
              </a:r>
              <a:endParaRPr lang="ko-KR" altLang="en-US" sz="20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" name="제목 1"/>
          <p:cNvSpPr txBox="1">
            <a:spLocks/>
          </p:cNvSpPr>
          <p:nvPr/>
        </p:nvSpPr>
        <p:spPr>
          <a:xfrm>
            <a:off x="4921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III.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분류 모델 학습</a:t>
            </a:r>
          </a:p>
        </p:txBody>
      </p:sp>
    </p:spTree>
    <p:extLst>
      <p:ext uri="{BB962C8B-B14F-4D97-AF65-F5344CB8AC3E}">
        <p14:creationId xmlns:p14="http://schemas.microsoft.com/office/powerpoint/2010/main" val="4286023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27584" y="2797716"/>
            <a:ext cx="3759089" cy="1262568"/>
            <a:chOff x="685349" y="654970"/>
            <a:chExt cx="3759089" cy="1262568"/>
          </a:xfrm>
        </p:grpSpPr>
        <p:sp>
          <p:nvSpPr>
            <p:cNvPr id="6" name="TextBox 5"/>
            <p:cNvSpPr txBox="1"/>
            <p:nvPr userDrawn="1"/>
          </p:nvSpPr>
          <p:spPr>
            <a:xfrm>
              <a:off x="685349" y="654970"/>
              <a:ext cx="316625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55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 pitchFamily="18" charset="-127"/>
                  <a:ea typeface="KoPub돋움체 Bold" pitchFamily="18" charset="-127"/>
                  <a:cs typeface="Arial" panose="020B0604020202020204" pitchFamily="34" charset="0"/>
                </a:rPr>
                <a:t>감사합니다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497" y="1548206"/>
              <a:ext cx="3717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0" dirty="0">
                  <a:solidFill>
                    <a:srgbClr val="939598"/>
                  </a:solidFill>
                  <a:latin typeface="KoPub돋움체 Bold" pitchFamily="18" charset="-127"/>
                  <a:ea typeface="KoPub돋움체 Bold" pitchFamily="18" charset="-127"/>
                </a:rPr>
                <a:t>THE BEST</a:t>
              </a:r>
              <a:r>
                <a:rPr lang="en-US" altLang="ko-KR" sz="1800" b="0" baseline="0" dirty="0">
                  <a:solidFill>
                    <a:srgbClr val="939598"/>
                  </a:solidFill>
                  <a:latin typeface="KoPub돋움체 Bold" pitchFamily="18" charset="-127"/>
                  <a:ea typeface="KoPub돋움체 Bold" pitchFamily="18" charset="-127"/>
                </a:rPr>
                <a:t> HR SERVICE PARTNER</a:t>
              </a:r>
              <a:endParaRPr lang="ko-KR" altLang="en-US" sz="1800" b="0" dirty="0">
                <a:solidFill>
                  <a:srgbClr val="93959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18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90786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의료에서의 머신러닝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535943" y="1376772"/>
            <a:ext cx="8917557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00000"/>
              </a:lnSpc>
            </a:pPr>
            <a:r>
              <a:rPr lang="ko-KR" altLang="en-US" dirty="0"/>
              <a:t>인공지능 </a:t>
            </a:r>
            <a:r>
              <a:rPr lang="en-US" altLang="ko-KR" dirty="0"/>
              <a:t>(Artificial Intelligence: AI) </a:t>
            </a:r>
            <a:r>
              <a:rPr lang="ko-KR" altLang="en-US" dirty="0"/>
              <a:t>이 큰 화두가 되면서 의료 분야에서도 이를 적극적으로 활용하려는 시도가 폭발적으로 증가함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특히 인공지능 핵심 기술인 머신러닝 및 딥러닝을 활용하는 부분에 많은 연구자들</a:t>
            </a:r>
            <a:r>
              <a:rPr lang="en-US" altLang="ko-KR" dirty="0"/>
              <a:t>, </a:t>
            </a:r>
            <a:r>
              <a:rPr lang="ko-KR" altLang="en-US" dirty="0"/>
              <a:t>실무자들이 관심을 갖고 있음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머신러닝은 어떤 현상을 표현한 데이터를 학습함으로써</a:t>
            </a:r>
            <a:r>
              <a:rPr lang="en-US" altLang="ko-KR" dirty="0"/>
              <a:t>, </a:t>
            </a:r>
            <a:r>
              <a:rPr lang="ko-KR" altLang="en-US" dirty="0"/>
              <a:t>그 현상을 모델링 하는 기술을 의미함</a:t>
            </a:r>
            <a:r>
              <a:rPr lang="en-US" altLang="ko-KR" dirty="0"/>
              <a:t>. </a:t>
            </a:r>
            <a:r>
              <a:rPr lang="ko-KR" altLang="en-US" dirty="0"/>
              <a:t>기존 전문가의 직관에 의존한 단순한 모델을 넘어서서 좀 더 복잡한 현상을 학습하는 알고리즘을 적용하고자 하는 것이 머신러닝의 핵심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인공신경망 </a:t>
            </a:r>
            <a:r>
              <a:rPr lang="en-US" altLang="ko-KR" dirty="0"/>
              <a:t>(Artificial neural network) </a:t>
            </a:r>
            <a:r>
              <a:rPr lang="ko-KR" altLang="en-US" dirty="0"/>
              <a:t>에서 발전한 딥러닝 모델은 알고리즘 목적에 맞게 데이터의 표현을 같이 학습한다는 특징을 갖고 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56" name="TextBox 55"/>
          <p:cNvSpPr txBox="1"/>
          <p:nvPr/>
        </p:nvSpPr>
        <p:spPr>
          <a:xfrm>
            <a:off x="499306" y="1052513"/>
            <a:ext cx="682920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3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의료에서의 머신러닝 및 딥러닝</a:t>
            </a:r>
          </a:p>
        </p:txBody>
      </p:sp>
      <p:pic>
        <p:nvPicPr>
          <p:cNvPr id="58" name="Picture 2" descr="https://lh4.googleusercontent.com/XXWgbdyatd4tqxvllkhrip1dBZ2g7ApG2ytbHeSVH80cedEnAzMSSHwVyA0EwJr4WtrPiTUtczHKB1JLIqdHHzVKR6fI2DuGu0pITBwKWdfzTbJ5Bb4vppvbfC6SzfrpLvxxRTWC_oy_5E3nV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7380" r="3126" b="5330"/>
          <a:stretch/>
        </p:blipFill>
        <p:spPr bwMode="auto">
          <a:xfrm>
            <a:off x="782700" y="2997240"/>
            <a:ext cx="5838784" cy="34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6645188" y="5252859"/>
            <a:ext cx="2700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인공지능</a:t>
            </a:r>
            <a:r>
              <a:rPr lang="en-US" altLang="ko-KR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머신러닝</a:t>
            </a:r>
            <a:r>
              <a:rPr lang="en-US" altLang="ko-KR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그리고 딥러닝 </a:t>
            </a:r>
            <a:r>
              <a:rPr lang="en-US" altLang="ko-KR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200" u="sng" dirty="0">
                <a:solidFill>
                  <a:srgbClr val="0563C1"/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https://blogs.nvidia.com/blog/2016/07/29/whats-difference-artificial-intelligence-machine-learning-deep-learning-ai/</a:t>
            </a:r>
            <a:r>
              <a:rPr lang="en-US" altLang="ko-KR" sz="1200" u="sng" dirty="0">
                <a:solidFill>
                  <a:srgbClr val="0563C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55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algn="l"/>
            <a:r>
              <a:rPr lang="en-US" altLang="ko-KR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I. </a:t>
            </a:r>
            <a:r>
              <a:rPr lang="ko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의료에서의 머신러닝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497198" y="1052513"/>
            <a:ext cx="8917557" cy="14619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/>
            <a:r>
              <a:rPr lang="ko-KR" altLang="en-US" dirty="0"/>
              <a:t>의료 </a:t>
            </a:r>
            <a:r>
              <a:rPr lang="en-US" altLang="ko-KR" dirty="0"/>
              <a:t>AI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FF0000"/>
                </a:solidFill>
              </a:rPr>
              <a:t>정밀의료 </a:t>
            </a:r>
            <a:r>
              <a:rPr lang="en-US" altLang="ko-KR" b="1" dirty="0">
                <a:solidFill>
                  <a:srgbClr val="FF0000"/>
                </a:solidFill>
              </a:rPr>
              <a:t>(Precision medicine)</a:t>
            </a:r>
            <a:r>
              <a:rPr lang="en-US" altLang="ko-KR" b="1" dirty="0"/>
              <a:t> </a:t>
            </a:r>
            <a:r>
              <a:rPr lang="ko-KR" altLang="en-US" dirty="0"/>
              <a:t>에도 큰 영향을 끼칠 것으로 기대됨</a:t>
            </a:r>
            <a:r>
              <a:rPr lang="en-US" altLang="ko-KR" dirty="0"/>
              <a:t>. </a:t>
            </a:r>
          </a:p>
          <a:p>
            <a:pPr algn="just">
              <a:spcBef>
                <a:spcPts val="600"/>
              </a:spcBef>
            </a:pPr>
            <a:r>
              <a:rPr lang="ko-KR" altLang="en-US" dirty="0"/>
              <a:t>정밀의료란 환자의 상태를 고려한 맞춤의료를 넘어서서</a:t>
            </a:r>
            <a:r>
              <a:rPr lang="en-US" altLang="ko-KR" dirty="0"/>
              <a:t>, </a:t>
            </a:r>
            <a:r>
              <a:rPr lang="ko-KR" altLang="en-US" dirty="0"/>
              <a:t>해당 환자의 </a:t>
            </a:r>
            <a:r>
              <a:rPr lang="ko-KR" altLang="en-US" b="1" dirty="0">
                <a:solidFill>
                  <a:srgbClr val="FF0000"/>
                </a:solidFill>
              </a:rPr>
              <a:t>유전자 정보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스마트 디바이스를 바탕으로 모니터링</a:t>
            </a:r>
            <a:r>
              <a:rPr lang="ko-KR" altLang="en-US" dirty="0"/>
              <a:t> 된 환자의 상태 등을 고려하는 의료행위를 말한다</a:t>
            </a:r>
            <a:r>
              <a:rPr lang="en-US" altLang="ko-KR" dirty="0"/>
              <a:t>. </a:t>
            </a:r>
            <a:r>
              <a:rPr lang="ko-KR" altLang="en-US" dirty="0"/>
              <a:t>정밀의료의 도입은 유전자 및 의료 빅데이터 분석을 통해 병의 치료 외 예방에도 많은 도움을 줄 것으로 기대하며</a:t>
            </a:r>
            <a:r>
              <a:rPr lang="en-US" altLang="ko-KR" dirty="0"/>
              <a:t>, </a:t>
            </a:r>
            <a:r>
              <a:rPr lang="ko-KR" altLang="en-US" dirty="0"/>
              <a:t>개인의 생활습관을 고려하는 치료를 제공할 수 있다는 것 또한 정밀의료 도입으로 기대하는 부분이다</a:t>
            </a:r>
            <a:r>
              <a:rPr lang="en-US" altLang="ko-KR" dirty="0"/>
              <a:t>. </a:t>
            </a:r>
            <a:r>
              <a:rPr lang="ko-KR" altLang="en-US" dirty="0"/>
              <a:t>정밀의료 도입을 위해 다양한 데이터를 수집 및 통합 후</a:t>
            </a:r>
            <a:r>
              <a:rPr lang="en-US" altLang="ko-KR" dirty="0"/>
              <a:t>, </a:t>
            </a:r>
            <a:r>
              <a:rPr lang="ko-KR" altLang="en-US" dirty="0"/>
              <a:t>맞춤치료를 제공하는 부분에서 머신러닝 및 딥러닝은 큰 역할을 할 수 있을 것이다</a:t>
            </a:r>
            <a:r>
              <a:rPr lang="en-US" altLang="ko-KR" dirty="0"/>
              <a:t>.</a:t>
            </a:r>
          </a:p>
        </p:txBody>
      </p:sp>
      <p:pic>
        <p:nvPicPr>
          <p:cNvPr id="17" name="Picture 2" descr="precision medicine에 대한 이미지 검색결과">
            <a:extLst>
              <a:ext uri="{FF2B5EF4-FFF2-40B4-BE49-F238E27FC236}">
                <a16:creationId xmlns:a16="http://schemas.microsoft.com/office/drawing/2014/main" id="{EDE85F3F-60F8-4E55-9634-E2D5BE64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60" y="2672916"/>
            <a:ext cx="4835014" cy="37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213429" y="5979815"/>
            <a:ext cx="320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심장학에서의 정밀의료 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Nature Review Cardiology)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24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8950" y="5080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>
              <a:spcBef>
                <a:spcPct val="0"/>
              </a:spcBef>
              <a:buNone/>
              <a:defRPr sz="28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dirty="0"/>
              <a:t>I. </a:t>
            </a:r>
            <a:r>
              <a:rPr lang="ko-KR" altLang="en-US" dirty="0"/>
              <a:t>의료에서의 머신러닝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476114" y="1048929"/>
            <a:ext cx="604592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2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의료 비즈니스 사례</a:t>
            </a:r>
          </a:p>
        </p:txBody>
      </p:sp>
      <p:sp>
        <p:nvSpPr>
          <p:cNvPr id="6" name="TextBox 25"/>
          <p:cNvSpPr txBox="1"/>
          <p:nvPr/>
        </p:nvSpPr>
        <p:spPr>
          <a:xfrm>
            <a:off x="535943" y="1325086"/>
            <a:ext cx="8917557" cy="19790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en-US" altLang="ko-KR" b="1" dirty="0"/>
              <a:t>IBM Watson for Oncology and Genomics: </a:t>
            </a:r>
            <a:r>
              <a:rPr lang="ko-KR" altLang="en-US" dirty="0"/>
              <a:t>의료에서의 빅데이터를 활용한 사례 중 가장 널리 알려진 것은 </a:t>
            </a:r>
            <a:r>
              <a:rPr lang="en-US" altLang="ko-KR" dirty="0"/>
              <a:t>IBM Watson </a:t>
            </a:r>
            <a:r>
              <a:rPr lang="ko-KR" altLang="en-US" dirty="0"/>
              <a:t>이다</a:t>
            </a:r>
            <a:r>
              <a:rPr lang="en-US" altLang="ko-KR" dirty="0"/>
              <a:t>. IBM Watson</a:t>
            </a:r>
            <a:r>
              <a:rPr lang="ko-KR" altLang="en-US" dirty="0"/>
              <a:t>은 종양학 </a:t>
            </a:r>
            <a:r>
              <a:rPr lang="en-US" altLang="ko-KR" dirty="0"/>
              <a:t>(oncology) </a:t>
            </a:r>
            <a:r>
              <a:rPr lang="ko-KR" altLang="en-US" dirty="0"/>
              <a:t>과 유전체학 </a:t>
            </a:r>
            <a:r>
              <a:rPr lang="en-US" altLang="ko-KR" dirty="0"/>
              <a:t>(genomics) </a:t>
            </a:r>
            <a:r>
              <a:rPr lang="ko-KR" altLang="en-US" dirty="0"/>
              <a:t>관련하여 국내외에서 공격적으로 마케팅을 펼쳐왔다</a:t>
            </a:r>
            <a:r>
              <a:rPr lang="en-US" altLang="ko-KR" dirty="0"/>
              <a:t>. 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dirty="0"/>
              <a:t>본래 </a:t>
            </a:r>
            <a:r>
              <a:rPr lang="en-US" altLang="ko-KR" dirty="0"/>
              <a:t>IBM Watson</a:t>
            </a:r>
            <a:r>
              <a:rPr lang="ko-KR" altLang="en-US" dirty="0"/>
              <a:t>은 학습한 데이터</a:t>
            </a:r>
            <a:r>
              <a:rPr lang="en-US" altLang="ko-KR" dirty="0"/>
              <a:t>, </a:t>
            </a:r>
            <a:r>
              <a:rPr lang="ko-KR" altLang="en-US" dirty="0"/>
              <a:t>지식을 기반으로 자연어 형식으로 된 질문들에 대하여 응답을 할 수 있는 인공지능 시스템이다</a:t>
            </a:r>
            <a:r>
              <a:rPr lang="en-US" altLang="ko-KR" dirty="0"/>
              <a:t>. IBM Watson</a:t>
            </a:r>
            <a:r>
              <a:rPr lang="ko-KR" altLang="en-US" dirty="0"/>
              <a:t> </a:t>
            </a:r>
            <a:r>
              <a:rPr lang="en-US" altLang="ko-KR" dirty="0"/>
              <a:t>for Oncology and Genomics</a:t>
            </a:r>
            <a:r>
              <a:rPr lang="ko-KR" altLang="en-US" dirty="0"/>
              <a:t> 는 종양학</a:t>
            </a:r>
            <a:r>
              <a:rPr lang="en-US" altLang="ko-KR" dirty="0"/>
              <a:t>, </a:t>
            </a:r>
            <a:r>
              <a:rPr lang="ko-KR" altLang="en-US" dirty="0"/>
              <a:t>유전체학 관련된 학술자료</a:t>
            </a:r>
            <a:r>
              <a:rPr lang="en-US" altLang="ko-KR" dirty="0"/>
              <a:t>, </a:t>
            </a:r>
            <a:r>
              <a:rPr lang="ko-KR" altLang="en-US" dirty="0"/>
              <a:t>검사자료 </a:t>
            </a:r>
            <a:r>
              <a:rPr lang="en-US" altLang="ko-KR" dirty="0"/>
              <a:t>(</a:t>
            </a:r>
            <a:r>
              <a:rPr lang="ko-KR" altLang="en-US" dirty="0"/>
              <a:t>공식 소개자료에 따르면 의학 잡지</a:t>
            </a:r>
            <a:r>
              <a:rPr lang="en-US" altLang="ko-KR" dirty="0"/>
              <a:t>, </a:t>
            </a:r>
            <a:r>
              <a:rPr lang="ko-KR" altLang="en-US" dirty="0"/>
              <a:t>교과서</a:t>
            </a:r>
            <a:r>
              <a:rPr lang="en-US" altLang="ko-KR" dirty="0"/>
              <a:t>, </a:t>
            </a:r>
            <a:r>
              <a:rPr lang="ko-KR" altLang="en-US" dirty="0"/>
              <a:t>천만 페이지 이상의 텍스트</a:t>
            </a:r>
            <a:r>
              <a:rPr lang="en-US" altLang="ko-KR" dirty="0"/>
              <a:t>) </a:t>
            </a:r>
            <a:r>
              <a:rPr lang="ko-KR" altLang="en-US" dirty="0"/>
              <a:t>를 학습하고</a:t>
            </a:r>
            <a:r>
              <a:rPr lang="en-US" altLang="ko-KR" dirty="0"/>
              <a:t>, </a:t>
            </a:r>
            <a:r>
              <a:rPr lang="ko-KR" altLang="en-US" dirty="0"/>
              <a:t>이를 바탕으로 병원 내 환자들에게 맞춤 치료 옵션들을 제공하는 기능을 제공한다</a:t>
            </a:r>
            <a:r>
              <a:rPr lang="en-US" altLang="ko-KR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dirty="0"/>
          </a:p>
        </p:txBody>
      </p:sp>
      <p:pic>
        <p:nvPicPr>
          <p:cNvPr id="2050" name="Picture 2" descr="IBM Watson oncolog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6314" r="4017" b="2145"/>
          <a:stretch/>
        </p:blipFill>
        <p:spPr bwMode="auto">
          <a:xfrm>
            <a:off x="4756933" y="2982070"/>
            <a:ext cx="4668055" cy="347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5"/>
          <p:cNvSpPr txBox="1"/>
          <p:nvPr/>
        </p:nvSpPr>
        <p:spPr>
          <a:xfrm>
            <a:off x="524508" y="3044162"/>
            <a:ext cx="4140460" cy="11049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ko-KR" altLang="en-US" dirty="0"/>
              <a:t>이러한 기능을 제공할 수 있는 것은 </a:t>
            </a:r>
            <a:r>
              <a:rPr lang="en-US" altLang="ko-KR" dirty="0"/>
              <a:t>IBM Watson</a:t>
            </a:r>
            <a:r>
              <a:rPr lang="ko-KR" altLang="en-US" dirty="0"/>
              <a:t>이 오랜 기간 축적한 자연어 처리 기술</a:t>
            </a:r>
            <a:r>
              <a:rPr lang="en-US" altLang="ko-KR" dirty="0"/>
              <a:t>, </a:t>
            </a:r>
            <a:r>
              <a:rPr lang="ko-KR" altLang="en-US" dirty="0"/>
              <a:t>정형 데이터와 비정형 데이터의 통합 및 분석 노하우 덕분일 것이다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569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>
              <a:spcBef>
                <a:spcPct val="0"/>
              </a:spcBef>
              <a:buNone/>
              <a:defRPr sz="28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dirty="0"/>
              <a:t>I. </a:t>
            </a:r>
            <a:r>
              <a:rPr lang="ko-KR" altLang="en-US" dirty="0"/>
              <a:t>의료에서의 머신러닝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488950" y="1052513"/>
            <a:ext cx="604592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2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의료 비즈니스 사례</a:t>
            </a:r>
          </a:p>
        </p:txBody>
      </p:sp>
      <p:sp>
        <p:nvSpPr>
          <p:cNvPr id="6" name="TextBox 25"/>
          <p:cNvSpPr txBox="1"/>
          <p:nvPr/>
        </p:nvSpPr>
        <p:spPr>
          <a:xfrm>
            <a:off x="535943" y="1304764"/>
            <a:ext cx="8917557" cy="2573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>
              <a:lnSpc>
                <a:spcPct val="120000"/>
              </a:lnSpc>
            </a:pPr>
            <a:r>
              <a:rPr lang="en-US" altLang="ko-KR" b="1" dirty="0"/>
              <a:t>Google’s DeepMind Health and Google Brain’s research</a:t>
            </a:r>
            <a:r>
              <a:rPr lang="en-US" altLang="ko-KR" dirty="0"/>
              <a:t>: </a:t>
            </a:r>
            <a:r>
              <a:rPr lang="ko-KR" altLang="en-US" dirty="0"/>
              <a:t>딥마인드는 </a:t>
            </a:r>
            <a:r>
              <a:rPr lang="en-US" altLang="ko-KR" dirty="0"/>
              <a:t>2016</a:t>
            </a:r>
            <a:r>
              <a:rPr lang="ko-KR" altLang="en-US" dirty="0"/>
              <a:t>년 영국 </a:t>
            </a:r>
            <a:r>
              <a:rPr lang="en-US" altLang="ko-KR" dirty="0"/>
              <a:t>NHS (National Health Service) </a:t>
            </a:r>
            <a:r>
              <a:rPr lang="ko-KR" altLang="en-US" dirty="0"/>
              <a:t>와의 긴밀한 협력관계를 구축하고 </a:t>
            </a:r>
            <a:r>
              <a:rPr lang="en-US" altLang="ko-KR" dirty="0"/>
              <a:t>NHS</a:t>
            </a:r>
            <a:r>
              <a:rPr lang="ko-KR" altLang="en-US" dirty="0"/>
              <a:t>가 수집한 의료 데이터에 대한 접근권을 확보하였다</a:t>
            </a:r>
            <a:r>
              <a:rPr lang="en-US" altLang="ko-KR" dirty="0"/>
              <a:t>. </a:t>
            </a:r>
            <a:r>
              <a:rPr lang="ko-KR" altLang="en-US" dirty="0"/>
              <a:t>이를 기반으로 하여 딥마인드는 스트림스 </a:t>
            </a:r>
            <a:r>
              <a:rPr lang="en-US" altLang="ko-KR" dirty="0"/>
              <a:t>(Streams)</a:t>
            </a:r>
            <a:r>
              <a:rPr lang="ko-KR" altLang="en-US" dirty="0"/>
              <a:t> 라는 앱을 만들어 병원 직원들이 신장질환 환자를 모니터링 할 수 있는 서비스를 제공하였다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dirty="0"/>
              <a:t>딥마인드는 머신러닝 및 딥러닝을 활용한 연구도 발표하였다</a:t>
            </a:r>
            <a:r>
              <a:rPr lang="en-US" altLang="ko-KR" dirty="0"/>
              <a:t>. </a:t>
            </a:r>
            <a:r>
              <a:rPr lang="ko-KR" altLang="en-US" dirty="0"/>
              <a:t>이들은 영국 무어필드 안과 병원 </a:t>
            </a:r>
            <a:r>
              <a:rPr lang="en-US" altLang="ko-KR" dirty="0"/>
              <a:t>(Moorfileds Eye Hospital) </a:t>
            </a:r>
            <a:r>
              <a:rPr lang="ko-KR" altLang="en-US" dirty="0"/>
              <a:t>과의 연구를 진행하여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안저검사 </a:t>
            </a:r>
            <a:r>
              <a:rPr lang="en-US" altLang="ko-KR" b="1" dirty="0">
                <a:solidFill>
                  <a:srgbClr val="FF0000"/>
                </a:solidFill>
              </a:rPr>
              <a:t>(Optical coherence tomography: OCT) </a:t>
            </a:r>
            <a:r>
              <a:rPr lang="ko-KR" altLang="en-US" b="1" dirty="0">
                <a:solidFill>
                  <a:srgbClr val="FF0000"/>
                </a:solidFill>
              </a:rPr>
              <a:t>에서 발생한 이미지</a:t>
            </a:r>
            <a:r>
              <a:rPr lang="ko-KR" altLang="en-US" dirty="0"/>
              <a:t> 데이터로부터 황반변성 </a:t>
            </a:r>
            <a:r>
              <a:rPr lang="en-US" altLang="ko-KR" dirty="0"/>
              <a:t>(Macular Degeneration), </a:t>
            </a:r>
            <a:r>
              <a:rPr lang="ko-KR" altLang="en-US" dirty="0"/>
              <a:t>당뇨 합병증에 의한 시력 손실 등의 징후를 찾아내는 딥러닝 모델을 개발하였다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dirty="0"/>
              <a:t>구글 브레인 팀에서도 안저검사 이미지를 바탕으로 당뇨 망막병증 </a:t>
            </a:r>
            <a:r>
              <a:rPr lang="en-US" altLang="ko-KR" dirty="0"/>
              <a:t>(diabetic retinopathy) </a:t>
            </a:r>
            <a:r>
              <a:rPr lang="ko-KR" altLang="en-US" dirty="0"/>
              <a:t>이 있는 이미지를 분류하는 </a:t>
            </a:r>
            <a:r>
              <a:rPr lang="en-US" altLang="ko-KR" b="1" dirty="0">
                <a:solidFill>
                  <a:srgbClr val="FF0000"/>
                </a:solidFill>
              </a:rPr>
              <a:t>deep convolutional neural network </a:t>
            </a:r>
            <a:r>
              <a:rPr lang="ko-KR" altLang="en-US" b="1" dirty="0">
                <a:solidFill>
                  <a:srgbClr val="FF0000"/>
                </a:solidFill>
              </a:rPr>
              <a:t>모델을 개발</a:t>
            </a:r>
            <a:r>
              <a:rPr lang="ko-KR" altLang="en-US" dirty="0"/>
              <a:t>하였다</a:t>
            </a:r>
            <a:r>
              <a:rPr lang="en-US" altLang="ko-KR" dirty="0"/>
              <a:t>. </a:t>
            </a:r>
            <a:r>
              <a:rPr lang="ko-KR" altLang="en-US" dirty="0"/>
              <a:t>해당 연구를 기술한 논문은 의학 분야에서 손꼽히는 저널인 </a:t>
            </a:r>
            <a:r>
              <a:rPr lang="en-US" altLang="ko-KR" dirty="0"/>
              <a:t>JAMA </a:t>
            </a:r>
            <a:r>
              <a:rPr lang="ko-KR" altLang="en-US" dirty="0"/>
              <a:t>에 출판되었다</a:t>
            </a:r>
            <a:r>
              <a:rPr lang="en-US" altLang="ko-KR" dirty="0"/>
              <a:t>. </a:t>
            </a:r>
          </a:p>
        </p:txBody>
      </p:sp>
      <p:pic>
        <p:nvPicPr>
          <p:cNvPr id="9" name="Picture 2" descr="https://4.bp.blogspot.com/-3E-DEWAF_fM/WD2ffT8I2RI/AAAAAAAABbo/rvuDPgSGEMs_7pZVhV-wL3svrOeqF05owCLcB/s640/image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4024313"/>
            <a:ext cx="60198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529211" y="4185084"/>
            <a:ext cx="28957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DR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을 검사하기 위해 취한 망막 </a:t>
            </a:r>
            <a:r>
              <a:rPr lang="ko-KR" altLang="en-US" sz="1100" dirty="0" err="1">
                <a:latin typeface="나눔고딕" pitchFamily="50" charset="-127"/>
                <a:ea typeface="나눔고딕" pitchFamily="50" charset="-127"/>
              </a:rPr>
              <a:t>안저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 사진의 예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1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왼쪽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 (A)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 건강한 망막</a:t>
            </a:r>
            <a:endParaRPr lang="en-US" altLang="ko-KR" sz="11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오른쪽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 (B) :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 수차례 출혈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적색 반점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로 인해 나타나는 당뇨 망막 병증이 있는 망막</a:t>
            </a:r>
            <a:endParaRPr lang="en-US" altLang="ko-KR" sz="11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1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  <a:hlinkClick r:id="rId4"/>
              </a:rPr>
              <a:t>https://research.googleblog.com/2016/11/deep-learning-for-detection-of-diabetic.html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  <a:hlinkClick r:id="rId5"/>
              </a:rPr>
              <a:t>https://jamanetwork.com/journals/jama/fullarticle/2588763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1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93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8950" y="44450"/>
            <a:ext cx="7772400" cy="57629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>
              <a:spcBef>
                <a:spcPct val="0"/>
              </a:spcBef>
              <a:buNone/>
              <a:defRPr sz="2800" b="1" spc="-7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dirty="0"/>
              <a:t>I. </a:t>
            </a:r>
            <a:r>
              <a:rPr lang="ko-KR" altLang="en-US" dirty="0"/>
              <a:t>의료에서의 머신러닝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488950" y="1052513"/>
            <a:ext cx="604592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algn="just" latinLnBrk="0">
              <a:buSzPct val="120000"/>
              <a:buBlip>
                <a:blip r:embed="rId2"/>
              </a:buBlip>
              <a:defRPr sz="1600" b="1" spc="-70">
                <a:solidFill>
                  <a:srgbClr val="004074"/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의료 비즈니스 사례</a:t>
            </a:r>
          </a:p>
        </p:txBody>
      </p:sp>
      <p:sp>
        <p:nvSpPr>
          <p:cNvPr id="6" name="TextBox 25"/>
          <p:cNvSpPr txBox="1"/>
          <p:nvPr/>
        </p:nvSpPr>
        <p:spPr>
          <a:xfrm>
            <a:off x="535943" y="1304764"/>
            <a:ext cx="8917557" cy="24960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marL="160338" indent="-160338" fontAlgn="base" latinLnBrk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1pPr>
            <a:lvl2pPr marL="350838" lvl="1" indent="-160338" algn="just" fontAlgn="base" latinLnBrk="0">
              <a:lnSpc>
                <a:spcPct val="150000"/>
              </a:lnSpc>
              <a:spcBef>
                <a:spcPct val="0"/>
              </a:spcBef>
              <a:buSzPct val="100000"/>
              <a:buFont typeface="나눔고딕" pitchFamily="50" charset="-127"/>
              <a:buChar char="－"/>
              <a:defRPr kumimoji="1" sz="1400" spc="-70"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defRPr>
            </a:lvl2pPr>
          </a:lstStyle>
          <a:p>
            <a:pPr algn="just">
              <a:lnSpc>
                <a:spcPct val="120000"/>
              </a:lnSpc>
            </a:pPr>
            <a:r>
              <a:rPr lang="ko-KR" altLang="en-US" b="1" dirty="0"/>
              <a:t>신약 개발을 위한 머신러닝의 활용</a:t>
            </a:r>
            <a:r>
              <a:rPr lang="en-US" altLang="ko-KR" b="1" dirty="0"/>
              <a:t>: </a:t>
            </a:r>
            <a:r>
              <a:rPr lang="ko-KR" altLang="en-US" dirty="0"/>
              <a:t>신약 발견 및 개발 </a:t>
            </a:r>
            <a:r>
              <a:rPr lang="en-US" altLang="ko-KR" dirty="0"/>
              <a:t>(drug discovery and development) </a:t>
            </a:r>
            <a:r>
              <a:rPr lang="ko-KR" altLang="en-US" dirty="0"/>
              <a:t>분야에서도 머신러닝이 활용된 사례들이 있다</a:t>
            </a:r>
            <a:r>
              <a:rPr lang="en-US" altLang="ko-KR" dirty="0"/>
              <a:t>. 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ko-KR" altLang="en-US" dirty="0"/>
              <a:t>전통적인 신약 개발 단계에서는 먼저 의학적 개발 목표를 설정한 후</a:t>
            </a:r>
            <a:r>
              <a:rPr lang="en-US" altLang="ko-KR" dirty="0"/>
              <a:t>, </a:t>
            </a:r>
            <a:r>
              <a:rPr lang="ko-KR" altLang="en-US" dirty="0"/>
              <a:t>목표 달성을 위해 신물질을 도입하여 효능을 탐색한다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신약의 제조 공정을 개발하고 안전성 및 유효성을 검증하며</a:t>
            </a:r>
            <a:r>
              <a:rPr lang="en-US" altLang="ko-KR" dirty="0"/>
              <a:t>, </a:t>
            </a:r>
            <a:r>
              <a:rPr lang="ko-KR" altLang="en-US" dirty="0"/>
              <a:t>임상시험을 통해 식약청 승인을 받는 과정이 수반된다</a:t>
            </a:r>
            <a:r>
              <a:rPr lang="en-US" altLang="ko-KR" dirty="0"/>
              <a:t>. </a:t>
            </a:r>
            <a:r>
              <a:rPr lang="ko-KR" altLang="en-US" dirty="0"/>
              <a:t>신약 개발에서 상당한 시간이 소요되는 이유는 </a:t>
            </a:r>
            <a:r>
              <a:rPr lang="ko-KR" altLang="en-US" b="1" dirty="0">
                <a:solidFill>
                  <a:srgbClr val="FF0000"/>
                </a:solidFill>
              </a:rPr>
              <a:t>신약을 위한 신물질을 탐색하는 단계와 이에 따른 효능을 탐색하는 과정</a:t>
            </a:r>
            <a:r>
              <a:rPr lang="ko-KR" altLang="en-US" dirty="0"/>
              <a:t>이 성공하기 어렵기 때문이다</a:t>
            </a:r>
            <a:r>
              <a:rPr lang="en-US" altLang="ko-KR" dirty="0"/>
              <a:t>. </a:t>
            </a:r>
            <a:r>
              <a:rPr lang="ko-KR" altLang="en-US" dirty="0"/>
              <a:t>해당 과정을 통해 수 많은 실패를 경험하게 되고 이에 시간이 오래 걸릴 수 밖에 없다</a:t>
            </a:r>
            <a:r>
              <a:rPr lang="en-US" altLang="ko-KR" dirty="0"/>
              <a:t>. </a:t>
            </a:r>
            <a:r>
              <a:rPr lang="ko-KR" altLang="en-US" dirty="0"/>
              <a:t>이에 약물에 포함시킬 물질 중 유효한 후보를 정확하고 빠르게 탐지하는 것이 중요하다</a:t>
            </a:r>
            <a:r>
              <a:rPr lang="en-US" altLang="ko-KR" dirty="0"/>
              <a:t>. </a:t>
            </a:r>
            <a:r>
              <a:rPr lang="ko-KR" altLang="en-US" dirty="0"/>
              <a:t>이에 스탠포드 비제이 판데 </a:t>
            </a:r>
            <a:r>
              <a:rPr lang="en-US" altLang="ko-KR" dirty="0"/>
              <a:t>(Vijay Pande) </a:t>
            </a:r>
            <a:r>
              <a:rPr lang="ko-KR" altLang="en-US" dirty="0"/>
              <a:t>교수 연구팀은 적은 데이터로 신약물 발견을 할 수 있는 </a:t>
            </a:r>
            <a:r>
              <a:rPr lang="en-US" altLang="ko-KR" dirty="0"/>
              <a:t>one-shot learning </a:t>
            </a:r>
            <a:r>
              <a:rPr lang="ko-KR" altLang="en-US" dirty="0"/>
              <a:t>알고리즘을 제안하였다</a:t>
            </a:r>
            <a:r>
              <a:rPr lang="en-US" altLang="ko-KR" dirty="0"/>
              <a:t>. One-shot learning</a:t>
            </a:r>
            <a:r>
              <a:rPr lang="ko-KR" altLang="en-US" dirty="0"/>
              <a:t>은 상대적으로 적은 데이터로도 의사추론을 가능하게 하는 머신러닝의 일종이다</a:t>
            </a:r>
            <a:r>
              <a:rPr lang="en-US" altLang="ko-KR" dirty="0"/>
              <a:t>.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9" y="3748045"/>
            <a:ext cx="6541228" cy="27052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149244" y="5236711"/>
            <a:ext cx="2343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Schematic of Network Architecture for one-shot learning in drug discovery. </a:t>
            </a:r>
            <a:br>
              <a:rPr lang="en-US" altLang="ko-KR" sz="12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출처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  <a:hlinkClick r:id="rId4"/>
              </a:rPr>
              <a:t>http://pubs.acs.org/doi/full/10.1021/acscentsci.6b00367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683320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마스터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마스터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9645</Words>
  <Application>Microsoft Office PowerPoint</Application>
  <PresentationFormat>A4 용지(210x297mm)</PresentationFormat>
  <Paragraphs>1456</Paragraphs>
  <Slides>46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KoPub돋움체 Bold</vt:lpstr>
      <vt:lpstr>나눔고딕</vt:lpstr>
      <vt:lpstr>맑은 고딕</vt:lpstr>
      <vt:lpstr>Arial</vt:lpstr>
      <vt:lpstr>Cambria Math</vt:lpstr>
      <vt:lpstr>표지</vt:lpstr>
      <vt:lpstr>목차</vt:lpstr>
      <vt:lpstr>마스터-2</vt:lpstr>
      <vt:lpstr>3_마스터-2</vt:lpstr>
      <vt:lpstr>디자인 사용자 지정</vt:lpstr>
      <vt:lpstr>PowerPoint 프레젠테이션</vt:lpstr>
      <vt:lpstr>PowerPoint 프레젠테이션</vt:lpstr>
      <vt:lpstr>PowerPoint 프레젠테이션</vt:lpstr>
      <vt:lpstr>I. 의료에서의 머신러닝</vt:lpstr>
      <vt:lpstr>I. 의료에서의 머신러닝</vt:lpstr>
      <vt:lpstr>I. 의료에서의 머신러닝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II. 의사결정나무 기반 모델</vt:lpstr>
      <vt:lpstr>II. 의사결정나무 기반 모델</vt:lpstr>
      <vt:lpstr>II. 의사결정나무 기반 모델</vt:lpstr>
      <vt:lpstr>II. 의사결정나무 기반 모델</vt:lpstr>
      <vt:lpstr>II. 의사결정나무 기반 모델</vt:lpstr>
      <vt:lpstr>II. 의사결정나무 기반 모델</vt:lpstr>
      <vt:lpstr>II. 의사결정나무 기반 모델</vt:lpstr>
      <vt:lpstr>II. 의사결정나무 기반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III. 분류 모델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jungkuk.ahn@gmail.com</cp:lastModifiedBy>
  <cp:revision>199</cp:revision>
  <dcterms:created xsi:type="dcterms:W3CDTF">2016-04-08T04:22:41Z</dcterms:created>
  <dcterms:modified xsi:type="dcterms:W3CDTF">2019-05-25T14:31:37Z</dcterms:modified>
</cp:coreProperties>
</file>